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0"/>
  </p:notesMasterIdLst>
  <p:sldIdLst>
    <p:sldId id="256" r:id="rId2"/>
    <p:sldId id="257" r:id="rId3"/>
    <p:sldId id="258" r:id="rId4"/>
    <p:sldId id="259" r:id="rId5"/>
    <p:sldId id="263" r:id="rId6"/>
    <p:sldId id="264" r:id="rId7"/>
    <p:sldId id="265" r:id="rId8"/>
    <p:sldId id="266" r:id="rId9"/>
    <p:sldId id="267" r:id="rId10"/>
    <p:sldId id="268" r:id="rId11"/>
    <p:sldId id="270" r:id="rId12"/>
    <p:sldId id="293" r:id="rId13"/>
    <p:sldId id="294" r:id="rId14"/>
    <p:sldId id="295" r:id="rId15"/>
    <p:sldId id="274" r:id="rId16"/>
    <p:sldId id="275" r:id="rId17"/>
    <p:sldId id="279" r:id="rId18"/>
    <p:sldId id="282" r:id="rId19"/>
    <p:sldId id="284" r:id="rId20"/>
    <p:sldId id="285" r:id="rId21"/>
    <p:sldId id="286" r:id="rId22"/>
    <p:sldId id="283" r:id="rId23"/>
    <p:sldId id="287" r:id="rId24"/>
    <p:sldId id="296" r:id="rId25"/>
    <p:sldId id="280" r:id="rId26"/>
    <p:sldId id="305" r:id="rId27"/>
    <p:sldId id="281" r:id="rId28"/>
    <p:sldId id="289" r:id="rId29"/>
    <p:sldId id="290" r:id="rId30"/>
    <p:sldId id="297" r:id="rId31"/>
    <p:sldId id="298" r:id="rId32"/>
    <p:sldId id="299" r:id="rId33"/>
    <p:sldId id="304" r:id="rId34"/>
    <p:sldId id="301" r:id="rId35"/>
    <p:sldId id="306" r:id="rId36"/>
    <p:sldId id="276" r:id="rId37"/>
    <p:sldId id="278" r:id="rId38"/>
    <p:sldId id="307" r:id="rId39"/>
  </p:sldIdLst>
  <p:sldSz cx="9144000" cy="5143500" type="screen16x9"/>
  <p:notesSz cx="6858000" cy="9144000"/>
  <p:embeddedFontLst>
    <p:embeddedFont>
      <p:font typeface="Consolas" panose="020B0609020204030204" pitchFamily="49" charset="0"/>
      <p:regular r:id="rId41"/>
      <p:bold r:id="rId42"/>
      <p:italic r:id="rId43"/>
      <p:boldItalic r:id="rId44"/>
    </p:embeddedFont>
    <p:embeddedFont>
      <p:font typeface="Helvetica Neue" panose="020B060402020202020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7" autoAdjust="0"/>
    <p:restoredTop sz="94660"/>
  </p:normalViewPr>
  <p:slideViewPr>
    <p:cSldViewPr snapToGrid="0">
      <p:cViewPr varScale="1">
        <p:scale>
          <a:sx n="67" d="100"/>
          <a:sy n="67" d="100"/>
        </p:scale>
        <p:origin x="990" y="54"/>
      </p:cViewPr>
      <p:guideLst/>
    </p:cSldViewPr>
  </p:slideViewPr>
  <p:notesTextViewPr>
    <p:cViewPr>
      <p:scale>
        <a:sx n="3" d="2"/>
        <a:sy n="3" d="2"/>
      </p:scale>
      <p:origin x="0" y="0"/>
    </p:cViewPr>
  </p:notesTextViewPr>
  <p:sorterViewPr>
    <p:cViewPr>
      <p:scale>
        <a:sx n="100" d="100"/>
        <a:sy n="100" d="100"/>
      </p:scale>
      <p:origin x="0" y="-51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7" name="Shape 1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Where 2 layers meet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Shape 2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8" name="Shape 2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1" name="Shape 3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Shape 17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1" name="Shape 1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7" name="Shape 1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5" name="Shape 2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Shape 5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6" name="Shape 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Not about pre-release, in-house</a:t>
            </a:r>
            <a:r>
              <a:rPr lang="en-US" baseline="0" dirty="0"/>
              <a:t> testing (extra </a:t>
            </a:r>
            <a:r>
              <a:rPr lang="en-US" baseline="0" dirty="0" err="1"/>
              <a:t>diag</a:t>
            </a:r>
            <a:r>
              <a:rPr lang="en-US" baseline="0" dirty="0"/>
              <a:t> tools, traffic recording </a:t>
            </a:r>
            <a:r>
              <a:rPr lang="en-US" baseline="0" dirty="0" err="1"/>
              <a:t>etc</a:t>
            </a:r>
            <a:r>
              <a:rPr lang="en-US" baseline="0" dirty="0"/>
              <a:t>)</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Shape 23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4" name="Shape 23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1" name="Shape 2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“See Test X for details”</a:t>
            </a:r>
          </a:p>
          <a:p>
            <a:pPr lvl="0">
              <a:spcBef>
                <a:spcPts val="0"/>
              </a:spcBef>
              <a:buNone/>
            </a:pPr>
            <a:r>
              <a:rPr lang="en" dirty="0"/>
              <a:t>Both</a:t>
            </a:r>
            <a:r>
              <a:rPr lang="en" baseline="0" dirty="0"/>
              <a:t> failing and succeeding tests valuable</a:t>
            </a:r>
          </a:p>
          <a:p>
            <a:pPr lvl="0">
              <a:spcBef>
                <a:spcPts val="0"/>
              </a:spcBef>
              <a:buNone/>
            </a:pPr>
            <a:r>
              <a:rPr lang="en" baseline="0" dirty="0"/>
              <a:t>Flow analysis</a:t>
            </a:r>
            <a:endParaRPr lang="en"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Shape 25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Shape 2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8" name="Shape 3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9302662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Shape 2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4" name="Shape 2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Process Hacker has</a:t>
            </a:r>
            <a:r>
              <a:rPr lang="en-US" baseline="0" dirty="0"/>
              <a:t> an option to grab a dump, but it’s a full memory dump (considered modifying the source).</a:t>
            </a: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0" name="Shape 2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2" name="Shape 6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Shape 3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4" name="Shape 3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Shape 3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0" name="Shape 3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Shape 3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6" name="Shape 32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Shape 33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8" name="Shape 33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Shape 19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8" name="Shape 6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Brian</a:t>
            </a:r>
            <a:r>
              <a:rPr lang="en-US" baseline="0" dirty="0"/>
              <a:t> </a:t>
            </a:r>
            <a:r>
              <a:rPr lang="en-US" dirty="0"/>
              <a:t>Kernighan – “E</a:t>
            </a:r>
            <a:r>
              <a:rPr lang="en-CA" dirty="0" err="1"/>
              <a:t>veryone</a:t>
            </a:r>
            <a:r>
              <a:rPr lang="en-CA" dirty="0"/>
              <a:t> knows that debugging is twice as hard as writing a program in the first place.”</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dirty="0"/>
              <a:t>Getting hit</a:t>
            </a:r>
            <a:r>
              <a:rPr lang="en-US" baseline="0" dirty="0"/>
              <a:t> by a lightning – 1/80k</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Shape 10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bg>
      <p:bgPr>
        <a:blipFill>
          <a:blip r:embed="rId2">
            <a:alphaModFix/>
          </a:blip>
          <a:stretch>
            <a:fillRect/>
          </a:stretch>
        </a:blipFill>
        <a:effectLst/>
      </p:bgPr>
    </p:bg>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buFont typeface="Helvetica Neue"/>
              <a:defRPr>
                <a:latin typeface="Helvetica Neue" panose="020B0604020202020204" charset="0"/>
                <a:ea typeface="Helvetica Neue" panose="020B0604020202020204" charset="0"/>
                <a:cs typeface="Helvetica Neue" panose="020B0604020202020204" charset="0"/>
                <a:sym typeface="Helvetica Neue"/>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lnSpc>
                <a:spcPct val="100000"/>
              </a:lnSpc>
              <a:spcBef>
                <a:spcPts val="0"/>
              </a:spcBef>
              <a:spcAft>
                <a:spcPts val="1200"/>
              </a:spcAft>
              <a:buFont typeface="Helvetica Neue"/>
              <a:defRPr>
                <a:latin typeface="Helvetica Neue"/>
                <a:ea typeface="Helvetica Neue"/>
                <a:cs typeface="Helvetica Neue"/>
                <a:sym typeface="Helvetica Neue"/>
              </a:defRPr>
            </a:lvl1pPr>
            <a:lvl2pPr lvl="1">
              <a:spcBef>
                <a:spcPts val="0"/>
              </a:spcBef>
              <a:buSzPct val="100000"/>
              <a:buFont typeface="Helvetica Neue"/>
              <a:buChar char="○"/>
              <a:defRPr sz="1600">
                <a:latin typeface="Helvetica Neue"/>
                <a:ea typeface="Helvetica Neue"/>
                <a:cs typeface="Helvetica Neue"/>
                <a:sym typeface="Helvetica Neue"/>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dirty="0"/>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http://msinilo.pl/blog/?p=1215"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53"/>
        <p:cNvGrpSpPr/>
        <p:nvPr/>
      </p:nvGrpSpPr>
      <p:grpSpPr>
        <a:xfrm>
          <a:off x="0" y="0"/>
          <a:ext cx="0" cy="0"/>
          <a:chOff x="0" y="0"/>
          <a:chExt cx="0" cy="0"/>
        </a:xfrm>
      </p:grpSpPr>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Shape 12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t>Crash report – log file</a:t>
            </a:r>
          </a:p>
        </p:txBody>
      </p:sp>
      <p:sp>
        <p:nvSpPr>
          <p:cNvPr id="130" name="Shape 13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dirty="0"/>
              <a:t>Given 2 theoretical extremes, it’s better to log too much than not enough</a:t>
            </a:r>
          </a:p>
          <a:p>
            <a:pPr marL="971550" lvl="1" indent="-285750">
              <a:lnSpc>
                <a:spcPct val="100000"/>
              </a:lnSpc>
            </a:pPr>
            <a:r>
              <a:rPr lang="en" dirty="0">
                <a:latin typeface="Helvetica Neue"/>
              </a:rPr>
              <a:t>Can always filter out noise, can’t materialize information that isn’t there</a:t>
            </a:r>
          </a:p>
          <a:p>
            <a:pPr marL="514350" lvl="0" indent="-285750">
              <a:buFont typeface="Arial" panose="020B0604020202020204" pitchFamily="34" charset="0"/>
              <a:buChar char="•"/>
            </a:pPr>
            <a:r>
              <a:rPr lang="en" dirty="0"/>
              <a:t>Avoid messages carrying only binary info. Rule of thumb: the more unusual situation – the more details</a:t>
            </a:r>
          </a:p>
          <a:p>
            <a:pPr marL="514350" indent="-285750">
              <a:buFont typeface="Arial" panose="020B0604020202020204" pitchFamily="34" charset="0"/>
              <a:buChar char="•"/>
            </a:pPr>
            <a:r>
              <a:rPr lang="en-CA" dirty="0"/>
              <a:t>ID all the things (objects, messages, players)</a:t>
            </a:r>
          </a:p>
          <a:p>
            <a:pPr marL="514350" lvl="1" indent="-285750">
              <a:lnSpc>
                <a:spcPct val="100000"/>
              </a:lnSpc>
              <a:spcAft>
                <a:spcPts val="1200"/>
              </a:spcAft>
              <a:buFont typeface="Arial" panose="020B0604020202020204" pitchFamily="34" charset="0"/>
              <a:buChar char="•"/>
            </a:pPr>
            <a:r>
              <a:rPr lang="en" sz="1800" dirty="0"/>
              <a:t>If something goes wrong, does it provide enough information to figure out the reason?</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140"/>
        <p:cNvGrpSpPr/>
        <p:nvPr/>
      </p:nvGrpSpPr>
      <p:grpSpPr>
        <a:xfrm>
          <a:off x="0" y="0"/>
          <a:ext cx="0" cy="0"/>
          <a:chOff x="0" y="0"/>
          <a:chExt cx="0" cy="0"/>
        </a:xfrm>
      </p:grpSpPr>
      <p:sp>
        <p:nvSpPr>
          <p:cNvPr id="141" name="Shape 14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t>Look for cracks between layers</a:t>
            </a:r>
          </a:p>
        </p:txBody>
      </p:sp>
      <p:sp>
        <p:nvSpPr>
          <p:cNvPr id="142" name="Shape 14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spcBef>
                <a:spcPts val="0"/>
              </a:spcBef>
              <a:buClr>
                <a:srgbClr val="000000"/>
              </a:buClr>
              <a:buFont typeface="Arial" panose="020B0604020202020204" pitchFamily="34" charset="0"/>
              <a:buChar char="•"/>
            </a:pPr>
            <a:r>
              <a:rPr lang="en" dirty="0">
                <a:solidFill>
                  <a:srgbClr val="000000"/>
                </a:solidFill>
              </a:rPr>
              <a:t>State machines (matchmaking, mission flow, UI)</a:t>
            </a:r>
          </a:p>
          <a:p>
            <a:pPr marL="514350" lvl="0" indent="-285750" rtl="0">
              <a:spcBef>
                <a:spcPts val="0"/>
              </a:spcBef>
              <a:buClr>
                <a:srgbClr val="000000"/>
              </a:buClr>
              <a:buFont typeface="Arial" panose="020B0604020202020204" pitchFamily="34" charset="0"/>
              <a:buChar char="•"/>
            </a:pPr>
            <a:r>
              <a:rPr lang="en" dirty="0">
                <a:solidFill>
                  <a:srgbClr val="000000"/>
                </a:solidFill>
              </a:rPr>
              <a:t>N systems interacting with each other</a:t>
            </a:r>
          </a:p>
          <a:p>
            <a:pPr marL="514350" lvl="0" indent="-285750" rtl="0">
              <a:spcBef>
                <a:spcPts val="0"/>
              </a:spcBef>
              <a:buClr>
                <a:srgbClr val="000000"/>
              </a:buClr>
              <a:buFont typeface="Arial" panose="020B0604020202020204" pitchFamily="34" charset="0"/>
              <a:buChar char="•"/>
            </a:pPr>
            <a:r>
              <a:rPr lang="en" dirty="0">
                <a:solidFill>
                  <a:srgbClr val="000000"/>
                </a:solidFill>
              </a:rPr>
              <a:t>UI vs underlying code (triggering an activity just as something else starts/ends)</a:t>
            </a:r>
          </a:p>
          <a:p>
            <a:pPr marL="514350" lvl="0" indent="-285750">
              <a:spcBef>
                <a:spcPts val="0"/>
              </a:spcBef>
              <a:buClr>
                <a:srgbClr val="000000"/>
              </a:buClr>
              <a:buFont typeface="Arial" panose="020B0604020202020204" pitchFamily="34" charset="0"/>
              <a:buChar char="•"/>
            </a:pPr>
            <a:r>
              <a:rPr lang="en" dirty="0">
                <a:solidFill>
                  <a:srgbClr val="000000"/>
                </a:solidFill>
              </a:rPr>
              <a:t>Clients connecting/disconnecting</a:t>
            </a:r>
          </a:p>
          <a:p>
            <a:pPr marL="514350" lvl="0" indent="-285750">
              <a:spcBef>
                <a:spcPts val="0"/>
              </a:spcBef>
              <a:buClr>
                <a:srgbClr val="000000"/>
              </a:buClr>
              <a:buFont typeface="Arial" panose="020B0604020202020204" pitchFamily="34" charset="0"/>
              <a:buChar char="•"/>
            </a:pPr>
            <a:r>
              <a:rPr lang="en" dirty="0">
                <a:solidFill>
                  <a:srgbClr val="000000"/>
                </a:solidFill>
              </a:rPr>
              <a:t>Focus on patterns repeating in multiple log files (the more the better)</a:t>
            </a:r>
          </a:p>
          <a:p>
            <a:pPr marL="514350" lvl="0" indent="-285750">
              <a:spcBef>
                <a:spcPts val="0"/>
              </a:spcBef>
              <a:buClr>
                <a:srgbClr val="000000"/>
              </a:buClr>
              <a:buFont typeface="Arial" panose="020B0604020202020204" pitchFamily="34" charset="0"/>
              <a:buChar char="•"/>
            </a:pPr>
            <a:r>
              <a:rPr lang="en" dirty="0">
                <a:solidFill>
                  <a:srgbClr val="000000"/>
                </a:solidFill>
              </a:rPr>
              <a:t>Modify the code locally to trigger the suspected problem</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Shape 29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Parsing logs</a:t>
            </a:r>
          </a:p>
        </p:txBody>
      </p:sp>
      <p:sp>
        <p:nvSpPr>
          <p:cNvPr id="291" name="Shape 29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dirty="0"/>
              <a:t>Eyeballing is hard, especially for long sessions (megabytes of text, multiple missions)</a:t>
            </a:r>
          </a:p>
          <a:p>
            <a:pPr marL="514350" lvl="0" indent="-285750" rtl="0">
              <a:spcBef>
                <a:spcPts val="0"/>
              </a:spcBef>
              <a:buFont typeface="Arial" panose="020B0604020202020204" pitchFamily="34" charset="0"/>
              <a:buChar char="•"/>
            </a:pPr>
            <a:r>
              <a:rPr lang="en" dirty="0"/>
              <a:t>Simple Perl scripts FTW (congestion control, leaking objects). Even easier if interesting entries are marked clearly</a:t>
            </a:r>
          </a:p>
          <a:p>
            <a:pPr marL="514350" lvl="0" indent="-285750" rtl="0">
              <a:spcBef>
                <a:spcPts val="0"/>
              </a:spcBef>
              <a:buFont typeface="Arial" panose="020B0604020202020204" pitchFamily="34" charset="0"/>
              <a:buChar char="•"/>
            </a:pPr>
            <a:r>
              <a:rPr lang="en" dirty="0"/>
              <a:t>A graph is worth a thousand words (or numbers…)</a:t>
            </a:r>
            <a:endParaRPr dirty="0"/>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Object leaks</a:t>
            </a:r>
          </a:p>
        </p:txBody>
      </p:sp>
      <p:sp>
        <p:nvSpPr>
          <p:cNvPr id="297" name="Shape 29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US" dirty="0"/>
              <a:t>Object count (Y) vs time (X)</a:t>
            </a:r>
            <a:endParaRPr dirty="0"/>
          </a:p>
        </p:txBody>
      </p:sp>
      <p:pic>
        <p:nvPicPr>
          <p:cNvPr id="298" name="Shape 298"/>
          <p:cNvPicPr preferRelativeResize="0"/>
          <p:nvPr/>
        </p:nvPicPr>
        <p:blipFill>
          <a:blip r:embed="rId3">
            <a:alphaModFix/>
          </a:blip>
          <a:stretch>
            <a:fillRect/>
          </a:stretch>
        </p:blipFill>
        <p:spPr>
          <a:xfrm>
            <a:off x="2428875" y="1775572"/>
            <a:ext cx="4286250" cy="2381250"/>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Shape 30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Congestion control tests</a:t>
            </a:r>
          </a:p>
        </p:txBody>
      </p:sp>
      <p:sp>
        <p:nvSpPr>
          <p:cNvPr id="304" name="Shape 30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endParaRPr/>
          </a:p>
        </p:txBody>
      </p:sp>
      <p:pic>
        <p:nvPicPr>
          <p:cNvPr id="305" name="Shape 305"/>
          <p:cNvPicPr preferRelativeResize="0"/>
          <p:nvPr/>
        </p:nvPicPr>
        <p:blipFill>
          <a:blip r:embed="rId3">
            <a:alphaModFix/>
          </a:blip>
          <a:stretch>
            <a:fillRect/>
          </a:stretch>
        </p:blipFill>
        <p:spPr>
          <a:xfrm>
            <a:off x="2197066" y="1152475"/>
            <a:ext cx="4749866" cy="3562400"/>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t>Crash report - dumps</a:t>
            </a:r>
          </a:p>
        </p:txBody>
      </p:sp>
      <p:sp>
        <p:nvSpPr>
          <p:cNvPr id="168" name="Shape 16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dirty="0"/>
              <a:t>Know your assembly (x64 tends to be easier to investigate, more registers). See [Ruskin11]</a:t>
            </a:r>
          </a:p>
          <a:p>
            <a:pPr marL="514350" lvl="0" indent="-285750" rtl="0">
              <a:spcBef>
                <a:spcPts val="0"/>
              </a:spcBef>
              <a:buFont typeface="Arial" panose="020B0604020202020204" pitchFamily="34" charset="0"/>
              <a:buChar char="•"/>
            </a:pPr>
            <a:r>
              <a:rPr lang="en" dirty="0"/>
              <a:t>Immediate Window to the rescue (&gt; + command, e.g. </a:t>
            </a:r>
            <a:r>
              <a:rPr lang="en" i="1" dirty="0"/>
              <a:t>&gt;~kb </a:t>
            </a:r>
            <a:r>
              <a:rPr lang="en" dirty="0"/>
              <a:t>for </a:t>
            </a:r>
            <a:r>
              <a:rPr lang="en" dirty="0" err="1"/>
              <a:t>callstacks</a:t>
            </a:r>
            <a:r>
              <a:rPr lang="en" dirty="0"/>
              <a:t> for all threads)</a:t>
            </a:r>
          </a:p>
          <a:p>
            <a:pPr marL="514350" lvl="0" indent="-285750">
              <a:spcBef>
                <a:spcPts val="0"/>
              </a:spcBef>
              <a:buFont typeface="Arial" panose="020B0604020202020204" pitchFamily="34" charset="0"/>
              <a:buChar char="•"/>
            </a:pPr>
            <a:r>
              <a:rPr lang="en" dirty="0"/>
              <a:t>Spider sense (e.g. reallocating std::vector while iterating)</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Shape 17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t>Instrumenting crash dumps</a:t>
            </a:r>
          </a:p>
        </p:txBody>
      </p:sp>
      <p:sp>
        <p:nvSpPr>
          <p:cNvPr id="174" name="Shape 17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dirty="0"/>
              <a:t>In a perfect world, we’d just use full memory dumps. Sadly, they’re way too big for practical purposes (hundreds of megs),</a:t>
            </a:r>
          </a:p>
          <a:p>
            <a:pPr marL="514350" lvl="0" indent="-285750" rtl="0">
              <a:spcBef>
                <a:spcPts val="0"/>
              </a:spcBef>
              <a:buFont typeface="Arial" panose="020B0604020202020204" pitchFamily="34" charset="0"/>
              <a:buChar char="•"/>
            </a:pPr>
            <a:r>
              <a:rPr lang="en" dirty="0"/>
              <a:t>“Mini” dumps include registers and the stack memory, helpful, but not always good enough</a:t>
            </a:r>
          </a:p>
          <a:p>
            <a:pPr marL="514350" lvl="0" indent="-285750" rtl="0">
              <a:spcBef>
                <a:spcPts val="0"/>
              </a:spcBef>
              <a:buFont typeface="Arial" panose="020B0604020202020204" pitchFamily="34" charset="0"/>
              <a:buChar char="•"/>
            </a:pPr>
            <a:r>
              <a:rPr lang="en" dirty="0"/>
              <a:t>Can try to “exploit”, by storing important data on the stack (see blog post)</a:t>
            </a:r>
          </a:p>
          <a:p>
            <a:pPr marL="514350" lvl="0" indent="-285750" rtl="0">
              <a:spcBef>
                <a:spcPts val="0"/>
              </a:spcBef>
              <a:buFont typeface="Arial" panose="020B0604020202020204" pitchFamily="34" charset="0"/>
              <a:buChar char="•"/>
            </a:pPr>
            <a:r>
              <a:rPr lang="en" dirty="0"/>
              <a:t>Better way: mini dump callbacks and request regions pointed by registers (if they look like valid addresses, can even </a:t>
            </a:r>
            <a:r>
              <a:rPr lang="en"/>
              <a:t>chase pointers recursively)</a:t>
            </a:r>
            <a:endParaRPr lang="en" dirty="0"/>
          </a:p>
          <a:p>
            <a:pPr marL="514350" lvl="0" indent="-285750" rtl="0">
              <a:spcBef>
                <a:spcPts val="0"/>
              </a:spcBef>
              <a:buFont typeface="Arial" panose="020B0604020202020204" pitchFamily="34" charset="0"/>
              <a:buChar char="•"/>
            </a:pPr>
            <a:r>
              <a:rPr lang="en" dirty="0"/>
              <a:t>Detecting type -- cast register to pointer, VS resolves </a:t>
            </a:r>
            <a:r>
              <a:rPr lang="en" dirty="0" err="1"/>
              <a:t>vftables</a:t>
            </a:r>
            <a:r>
              <a:rPr lang="en" dirty="0"/>
              <a:t>, e.g.  </a:t>
            </a:r>
            <a:r>
              <a:rPr lang="en" dirty="0">
                <a:latin typeface="Consolas"/>
                <a:ea typeface="Consolas"/>
                <a:cs typeface="Consolas"/>
                <a:sym typeface="Consolas"/>
              </a:rPr>
              <a:t>(void**)eax - {Warframe.exe!const Projectile::`vftable'}</a:t>
            </a:r>
            <a:endParaRPr dirty="0"/>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Shape 19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t>LogBug</a:t>
            </a:r>
          </a:p>
        </p:txBody>
      </p:sp>
      <p:sp>
        <p:nvSpPr>
          <p:cNvPr id="200" name="Shape 20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dirty="0"/>
              <a:t>Problem: crash we can work around, but the root cause remains a mystery. Examples: indexing out of bounds, state desynchronization</a:t>
            </a:r>
          </a:p>
          <a:p>
            <a:pPr marL="514350" lvl="0" indent="-285750" rtl="0">
              <a:spcBef>
                <a:spcPts val="0"/>
              </a:spcBef>
              <a:buFont typeface="Arial" panose="020B0604020202020204" pitchFamily="34" charset="0"/>
              <a:buChar char="•"/>
            </a:pPr>
            <a:r>
              <a:rPr lang="en" dirty="0"/>
              <a:t>We can add more logging, but ideally we prevent users from crashing</a:t>
            </a:r>
          </a:p>
          <a:p>
            <a:pPr marL="514350" lvl="0" indent="-285750" rtl="0">
              <a:spcBef>
                <a:spcPts val="0"/>
              </a:spcBef>
              <a:buFont typeface="Arial" panose="020B0604020202020204" pitchFamily="34" charset="0"/>
              <a:buChar char="•"/>
            </a:pPr>
            <a:r>
              <a:rPr lang="en" dirty="0"/>
              <a:t>Enter </a:t>
            </a:r>
            <a:r>
              <a:rPr lang="en" dirty="0" err="1"/>
              <a:t>LogBug</a:t>
            </a:r>
            <a:r>
              <a:rPr lang="en" dirty="0"/>
              <a:t> aka silent assertion. Logs an error message + a </a:t>
            </a:r>
            <a:r>
              <a:rPr lang="en" dirty="0" err="1"/>
              <a:t>callstack</a:t>
            </a:r>
            <a:r>
              <a:rPr lang="en" dirty="0"/>
              <a:t>, game keeps running, the error report dialog pops up when the app exits.</a:t>
            </a:r>
          </a:p>
          <a:p>
            <a:pPr marL="514350" lvl="0" indent="-285750" rtl="0">
              <a:spcBef>
                <a:spcPts val="0"/>
              </a:spcBef>
              <a:buFont typeface="Arial" panose="020B0604020202020204" pitchFamily="34" charset="0"/>
              <a:buChar char="•"/>
            </a:pPr>
            <a:r>
              <a:rPr lang="en" dirty="0"/>
              <a:t>Result: game doesn’t crash, we get extra info (no dump, just log). 15 minutes of work to add on top of existing error handler.</a:t>
            </a:r>
          </a:p>
          <a:p>
            <a:pPr marL="514350" indent="-285750">
              <a:buFont typeface="Arial" panose="020B0604020202020204" pitchFamily="34" charset="0"/>
              <a:buChar char="•"/>
            </a:pPr>
            <a:r>
              <a:rPr lang="en" dirty="0"/>
              <a:t>Use sparingly, fix quickly (~15 active LogBugs in Warframe as of today)</a:t>
            </a:r>
          </a:p>
          <a:p>
            <a:pPr marL="514350" lvl="0" indent="-285750" rtl="0">
              <a:spcBef>
                <a:spcPts val="0"/>
              </a:spcBef>
              <a:buFont typeface="Arial" panose="020B0604020202020204" pitchFamily="34" charset="0"/>
              <a:buChar char="•"/>
            </a:pPr>
            <a:r>
              <a:rPr lang="en" dirty="0"/>
              <a:t>Equivalent to fatal error for internal builds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0">
                                            <p:txEl>
                                              <p:pRg st="0" end="0"/>
                                            </p:txEl>
                                          </p:spTgt>
                                        </p:tgtEl>
                                        <p:attrNameLst>
                                          <p:attrName>style.visibility</p:attrName>
                                        </p:attrNameLst>
                                      </p:cBhvr>
                                      <p:to>
                                        <p:strVal val="visible"/>
                                      </p:to>
                                    </p:set>
                                    <p:animEffect transition="in" filter="fade">
                                      <p:cBhvr>
                                        <p:cTn id="7" dur="1"/>
                                        <p:tgtEl>
                                          <p:spTgt spid="2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0">
                                            <p:txEl>
                                              <p:pRg st="1" end="1"/>
                                            </p:txEl>
                                          </p:spTgt>
                                        </p:tgtEl>
                                        <p:attrNameLst>
                                          <p:attrName>style.visibility</p:attrName>
                                        </p:attrNameLst>
                                      </p:cBhvr>
                                      <p:to>
                                        <p:strVal val="visible"/>
                                      </p:to>
                                    </p:set>
                                    <p:animEffect transition="in" filter="fade">
                                      <p:cBhvr>
                                        <p:cTn id="12" dur="1"/>
                                        <p:tgtEl>
                                          <p:spTgt spid="20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0">
                                            <p:txEl>
                                              <p:pRg st="2" end="2"/>
                                            </p:txEl>
                                          </p:spTgt>
                                        </p:tgtEl>
                                        <p:attrNameLst>
                                          <p:attrName>style.visibility</p:attrName>
                                        </p:attrNameLst>
                                      </p:cBhvr>
                                      <p:to>
                                        <p:strVal val="visible"/>
                                      </p:to>
                                    </p:set>
                                    <p:animEffect transition="in" filter="fade">
                                      <p:cBhvr>
                                        <p:cTn id="17" dur="1"/>
                                        <p:tgtEl>
                                          <p:spTgt spid="20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0">
                                            <p:txEl>
                                              <p:pRg st="3" end="3"/>
                                            </p:txEl>
                                          </p:spTgt>
                                        </p:tgtEl>
                                        <p:attrNameLst>
                                          <p:attrName>style.visibility</p:attrName>
                                        </p:attrNameLst>
                                      </p:cBhvr>
                                      <p:to>
                                        <p:strVal val="visible"/>
                                      </p:to>
                                    </p:set>
                                    <p:animEffect transition="in" filter="fade">
                                      <p:cBhvr>
                                        <p:cTn id="22" dur="1"/>
                                        <p:tgtEl>
                                          <p:spTgt spid="20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0">
                                            <p:txEl>
                                              <p:pRg st="4" end="4"/>
                                            </p:txEl>
                                          </p:spTgt>
                                        </p:tgtEl>
                                        <p:attrNameLst>
                                          <p:attrName>style.visibility</p:attrName>
                                        </p:attrNameLst>
                                      </p:cBhvr>
                                      <p:to>
                                        <p:strVal val="visible"/>
                                      </p:to>
                                    </p:set>
                                    <p:animEffect transition="in" filter="fade">
                                      <p:cBhvr>
                                        <p:cTn id="27" dur="1"/>
                                        <p:tgtEl>
                                          <p:spTgt spid="20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0">
                                            <p:txEl>
                                              <p:pRg st="5" end="5"/>
                                            </p:txEl>
                                          </p:spTgt>
                                        </p:tgtEl>
                                        <p:attrNameLst>
                                          <p:attrName>style.visibility</p:attrName>
                                        </p:attrNameLst>
                                      </p:cBhvr>
                                      <p:to>
                                        <p:strVal val="visible"/>
                                      </p:to>
                                    </p:set>
                                    <p:animEffect transition="in" filter="fade">
                                      <p:cBhvr>
                                        <p:cTn id="32" dur="1"/>
                                        <p:tgtEl>
                                          <p:spTgt spid="20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t>Deploying to public</a:t>
            </a:r>
          </a:p>
        </p:txBody>
      </p:sp>
      <p:sp>
        <p:nvSpPr>
          <p:cNvPr id="218" name="Shape 21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dirty="0"/>
              <a:t>Low hanging fruit long gone, this is where the “fun” starts</a:t>
            </a:r>
          </a:p>
          <a:p>
            <a:pPr marL="514350" lvl="0" indent="-285750" rtl="0">
              <a:spcBef>
                <a:spcPts val="0"/>
              </a:spcBef>
              <a:buFont typeface="Arial" panose="020B0604020202020204" pitchFamily="34" charset="0"/>
              <a:buChar char="•"/>
            </a:pPr>
            <a:r>
              <a:rPr lang="en" dirty="0"/>
              <a:t>Forget about trying to repro the bug just by playing a game (can still alter a build sometimes)</a:t>
            </a:r>
          </a:p>
          <a:p>
            <a:pPr marL="514350" lvl="0" indent="-285750" rtl="0">
              <a:spcBef>
                <a:spcPts val="0"/>
              </a:spcBef>
              <a:buFont typeface="Arial" panose="020B0604020202020204" pitchFamily="34" charset="0"/>
              <a:buChar char="•"/>
            </a:pPr>
            <a:r>
              <a:rPr lang="en" dirty="0"/>
              <a:t>Left with good old fashioned police work. Given leads and clues, try to determine who’s the killer (or the reason for our bug)</a:t>
            </a:r>
          </a:p>
          <a:p>
            <a:pPr marL="514350" lvl="0" indent="-285750" rtl="0">
              <a:spcBef>
                <a:spcPts val="0"/>
              </a:spcBef>
              <a:buFont typeface="Arial" panose="020B0604020202020204" pitchFamily="34" charset="0"/>
              <a:buChar char="•"/>
            </a:pPr>
            <a:r>
              <a:rPr lang="en" dirty="0"/>
              <a:t>Ability to quickly test various scenarios (unit tests) - </a:t>
            </a:r>
            <a:r>
              <a:rPr lang="en" u="sng" dirty="0"/>
              <a:t>invaluable</a:t>
            </a:r>
            <a:r>
              <a:rPr lang="en" dirty="0"/>
              <a: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Chasing a suspect</a:t>
            </a:r>
          </a:p>
        </p:txBody>
      </p:sp>
      <p:sp>
        <p:nvSpPr>
          <p:cNvPr id="230" name="Shape 230"/>
          <p:cNvSpPr txBox="1">
            <a:spLocks noGrp="1"/>
          </p:cNvSpPr>
          <p:nvPr>
            <p:ph type="body" idx="1"/>
          </p:nvPr>
        </p:nvSpPr>
        <p:spPr>
          <a:xfrm>
            <a:off x="311700" y="1152474"/>
            <a:ext cx="5939985" cy="3991025"/>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dirty="0"/>
              <a:t>Less stepping through code in a debugger, more pen &amp; paper</a:t>
            </a:r>
          </a:p>
          <a:p>
            <a:pPr marL="514350" indent="-285750">
              <a:buFont typeface="Arial" panose="020B0604020202020204" pitchFamily="34" charset="0"/>
              <a:buChar char="•"/>
            </a:pPr>
            <a:r>
              <a:rPr lang="en" dirty="0"/>
              <a:t>War story: Warframe goes public, rare reports where a client crashes because host assumes he had received some information before (he didn’t)</a:t>
            </a:r>
          </a:p>
          <a:p>
            <a:pPr marL="514350" lvl="0" indent="-285750" rtl="0">
              <a:spcBef>
                <a:spcPts val="0"/>
              </a:spcBef>
              <a:buFont typeface="Arial" panose="020B0604020202020204" pitchFamily="34" charset="0"/>
              <a:buChar char="•"/>
            </a:pPr>
            <a:r>
              <a:rPr lang="en" dirty="0"/>
              <a:t>It’s tempting to overcomplicate things, start with simple theories</a:t>
            </a:r>
          </a:p>
          <a:p>
            <a:pPr marL="514350" lvl="0" indent="-285750" rtl="0">
              <a:spcBef>
                <a:spcPts val="0"/>
              </a:spcBef>
              <a:buFont typeface="Arial" panose="020B0604020202020204" pitchFamily="34" charset="0"/>
              <a:buChar char="•"/>
            </a:pPr>
            <a:r>
              <a:rPr lang="en" dirty="0"/>
              <a:t>Add “dimensions” rather than move along the same “axis”</a:t>
            </a:r>
            <a:endParaRPr dirty="0"/>
          </a:p>
        </p:txBody>
      </p:sp>
      <p:pic>
        <p:nvPicPr>
          <p:cNvPr id="2" name="Picture 1"/>
          <p:cNvPicPr>
            <a:picLocks noChangeAspect="1"/>
          </p:cNvPicPr>
          <p:nvPr/>
        </p:nvPicPr>
        <p:blipFill>
          <a:blip r:embed="rId3"/>
          <a:stretch>
            <a:fillRect/>
          </a:stretch>
        </p:blipFill>
        <p:spPr>
          <a:xfrm>
            <a:off x="6251685" y="0"/>
            <a:ext cx="2892315" cy="5143500"/>
          </a:xfrm>
          <a:prstGeom prst="rect">
            <a:avLst/>
          </a:prstGeom>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dirty="0">
                <a:latin typeface="Helvetica Neue"/>
                <a:ea typeface="Helvetica Neue"/>
                <a:cs typeface="Helvetica Neue"/>
                <a:sym typeface="Helvetica Neue"/>
              </a:rPr>
              <a:t>Outline</a:t>
            </a:r>
          </a:p>
        </p:txBody>
      </p:sp>
      <p:sp>
        <p:nvSpPr>
          <p:cNvPr id="59" name="Shape 59"/>
          <p:cNvSpPr txBox="1">
            <a:spLocks noGrp="1"/>
          </p:cNvSpPr>
          <p:nvPr>
            <p:ph type="body" idx="1"/>
          </p:nvPr>
        </p:nvSpPr>
        <p:spPr>
          <a:prstGeom prst="rect">
            <a:avLst/>
          </a:prstGeom>
        </p:spPr>
        <p:txBody>
          <a:bodyPr lIns="91425" tIns="91425" rIns="91425" bIns="91425" anchor="t" anchorCtr="0">
            <a:noAutofit/>
          </a:bodyPr>
          <a:lstStyle/>
          <a:p>
            <a:pPr marL="514350" indent="-285750">
              <a:buFont typeface="Arial" panose="020B0604020202020204" pitchFamily="34" charset="0"/>
              <a:buChar char="•"/>
            </a:pPr>
            <a:r>
              <a:rPr lang="en" dirty="0">
                <a:latin typeface="Helvetica Neue"/>
                <a:ea typeface="Helvetica Neue"/>
                <a:cs typeface="Helvetica Neue"/>
                <a:sym typeface="Helvetica Neue"/>
              </a:rPr>
              <a:t>Collection of guidelines, war stories and techniques learned during the development of </a:t>
            </a:r>
            <a:r>
              <a:rPr lang="en" dirty="0" err="1">
                <a:latin typeface="Helvetica Neue"/>
                <a:ea typeface="Helvetica Neue"/>
                <a:cs typeface="Helvetica Neue"/>
                <a:sym typeface="Helvetica Neue"/>
              </a:rPr>
              <a:t>Warframe</a:t>
            </a:r>
            <a:endParaRPr lang="en-US" dirty="0">
              <a:latin typeface="Helvetica Neue"/>
              <a:ea typeface="Helvetica Neue"/>
              <a:cs typeface="Helvetica Neue"/>
              <a:sym typeface="Helvetica Neue"/>
            </a:endParaRPr>
          </a:p>
          <a:p>
            <a:pPr marL="514350" indent="-285750">
              <a:buFont typeface="Arial" panose="020B0604020202020204" pitchFamily="34" charset="0"/>
              <a:buChar char="•"/>
            </a:pPr>
            <a:r>
              <a:rPr lang="en" dirty="0">
                <a:latin typeface="Helvetica Neue"/>
                <a:ea typeface="Helvetica Neue"/>
                <a:cs typeface="Helvetica Neue"/>
                <a:sym typeface="Helvetica Neue"/>
              </a:rPr>
              <a:t>Focus on multiplayer games (many techniques applicable to any game type), frequent updates, active community</a:t>
            </a:r>
          </a:p>
          <a:p>
            <a:pPr marL="514350" lvl="0" indent="-285750" rtl="0">
              <a:spcBef>
                <a:spcPts val="0"/>
              </a:spcBef>
              <a:buFont typeface="Arial" panose="020B0604020202020204" pitchFamily="34" charset="0"/>
              <a:buChar char="•"/>
            </a:pPr>
            <a:r>
              <a:rPr lang="en" dirty="0">
                <a:latin typeface="Helvetica Neue"/>
                <a:ea typeface="Helvetica Neue"/>
                <a:cs typeface="Helvetica Neue"/>
                <a:sym typeface="Helvetica Neue"/>
              </a:rPr>
              <a:t>Mostly PC centric (more diagnostics available to developers, but variety of hardware)</a:t>
            </a:r>
          </a:p>
          <a:p>
            <a:pPr marL="514350" indent="-285750">
              <a:buFont typeface="Arial" panose="020B0604020202020204" pitchFamily="34" charset="0"/>
              <a:buChar char="•"/>
            </a:pPr>
            <a:r>
              <a:rPr lang="en" dirty="0">
                <a:latin typeface="Helvetica Neue"/>
                <a:ea typeface="Helvetica Neue"/>
                <a:cs typeface="Helvetica Neue"/>
                <a:sym typeface="Helvetica Neue"/>
              </a:rPr>
              <a:t>What this talk is </a:t>
            </a:r>
            <a:r>
              <a:rPr lang="en" b="1" dirty="0">
                <a:latin typeface="Helvetica Neue"/>
                <a:ea typeface="Helvetica Neue"/>
                <a:cs typeface="Helvetica Neue"/>
                <a:sym typeface="Helvetica Neue"/>
              </a:rPr>
              <a:t>not </a:t>
            </a:r>
            <a:r>
              <a:rPr lang="en" dirty="0">
                <a:latin typeface="Helvetica Neue"/>
                <a:ea typeface="Helvetica Neue"/>
                <a:cs typeface="Helvetica Neue"/>
                <a:sym typeface="Helvetica Neue"/>
              </a:rPr>
              <a:t>about</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Shape 23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Adding dimensions</a:t>
            </a:r>
          </a:p>
        </p:txBody>
      </p:sp>
      <p:sp>
        <p:nvSpPr>
          <p:cNvPr id="237" name="Shape 23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a:spcBef>
                <a:spcPts val="0"/>
              </a:spcBef>
              <a:buNone/>
            </a:pPr>
            <a:r>
              <a:rPr lang="en"/>
              <a:t>Moving along 1 axis modifies mostly probability, doesn’t expand our search space.</a:t>
            </a:r>
          </a:p>
        </p:txBody>
      </p:sp>
      <p:pic>
        <p:nvPicPr>
          <p:cNvPr id="2" name="Picture 1"/>
          <p:cNvPicPr>
            <a:picLocks noChangeAspect="1"/>
          </p:cNvPicPr>
          <p:nvPr/>
        </p:nvPicPr>
        <p:blipFill>
          <a:blip r:embed="rId3"/>
          <a:stretch>
            <a:fillRect/>
          </a:stretch>
        </p:blipFill>
        <p:spPr>
          <a:xfrm>
            <a:off x="2671498" y="1661879"/>
            <a:ext cx="3801005" cy="3343742"/>
          </a:xfrm>
          <a:prstGeom prst="rect">
            <a:avLst/>
          </a:prstGeom>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Shape 24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Adding dimensions</a:t>
            </a:r>
          </a:p>
        </p:txBody>
      </p:sp>
      <p:sp>
        <p:nvSpPr>
          <p:cNvPr id="244" name="Shape 244"/>
          <p:cNvSpPr txBox="1">
            <a:spLocks noGrp="1"/>
          </p:cNvSpPr>
          <p:nvPr>
            <p:ph type="body" idx="1"/>
          </p:nvPr>
        </p:nvSpPr>
        <p:spPr>
          <a:xfrm>
            <a:off x="311700" y="1152475"/>
            <a:ext cx="8520600" cy="3104400"/>
          </a:xfrm>
          <a:prstGeom prst="rect">
            <a:avLst/>
          </a:prstGeom>
        </p:spPr>
        <p:txBody>
          <a:bodyPr lIns="91425" tIns="91425" rIns="91425" bIns="91425" anchor="t" anchorCtr="0">
            <a:noAutofit/>
          </a:bodyPr>
          <a:lstStyle/>
          <a:p>
            <a:pPr lvl="0" rtl="0">
              <a:spcBef>
                <a:spcPts val="0"/>
              </a:spcBef>
              <a:buNone/>
            </a:pPr>
            <a:r>
              <a:rPr lang="en" dirty="0"/>
              <a:t>Adding a new dimension uncovers new possibilities</a:t>
            </a:r>
          </a:p>
          <a:p>
            <a:pPr lvl="0" rtl="0">
              <a:spcBef>
                <a:spcPts val="0"/>
              </a:spcBef>
              <a:buNone/>
            </a:pPr>
            <a:endParaRPr dirty="0"/>
          </a:p>
        </p:txBody>
      </p:sp>
      <p:sp>
        <p:nvSpPr>
          <p:cNvPr id="246" name="Shape 246"/>
          <p:cNvSpPr txBox="1"/>
          <p:nvPr/>
        </p:nvSpPr>
        <p:spPr>
          <a:xfrm>
            <a:off x="309575" y="4256950"/>
            <a:ext cx="8704500" cy="6594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247" name="Shape 247"/>
          <p:cNvSpPr txBox="1"/>
          <p:nvPr/>
        </p:nvSpPr>
        <p:spPr>
          <a:xfrm>
            <a:off x="311700" y="4476750"/>
            <a:ext cx="6330600" cy="793500"/>
          </a:xfrm>
          <a:prstGeom prst="rect">
            <a:avLst/>
          </a:prstGeom>
          <a:noFill/>
          <a:ln>
            <a:noFill/>
          </a:ln>
        </p:spPr>
        <p:txBody>
          <a:bodyPr lIns="91425" tIns="91425" rIns="91425" bIns="91425" anchor="t" anchorCtr="0">
            <a:noAutofit/>
          </a:bodyPr>
          <a:lstStyle/>
          <a:p>
            <a:pPr lvl="0">
              <a:spcBef>
                <a:spcPts val="0"/>
              </a:spcBef>
              <a:buNone/>
            </a:pPr>
            <a:endParaRPr/>
          </a:p>
        </p:txBody>
      </p:sp>
      <p:sp>
        <p:nvSpPr>
          <p:cNvPr id="248" name="Shape 248"/>
          <p:cNvSpPr txBox="1"/>
          <p:nvPr/>
        </p:nvSpPr>
        <p:spPr>
          <a:xfrm>
            <a:off x="336150" y="4256950"/>
            <a:ext cx="8471700" cy="738600"/>
          </a:xfrm>
          <a:prstGeom prst="rect">
            <a:avLst/>
          </a:prstGeom>
          <a:noFill/>
          <a:ln>
            <a:noFill/>
          </a:ln>
        </p:spPr>
        <p:txBody>
          <a:bodyPr lIns="91425" tIns="91425" rIns="91425" bIns="91425" anchor="t" anchorCtr="0">
            <a:noAutofit/>
          </a:bodyPr>
          <a:lstStyle/>
          <a:p>
            <a:pPr lvl="0">
              <a:spcBef>
                <a:spcPts val="0"/>
              </a:spcBef>
              <a:buNone/>
            </a:pPr>
            <a:r>
              <a:rPr lang="en" sz="1800" dirty="0">
                <a:solidFill>
                  <a:schemeClr val="dk2"/>
                </a:solidFill>
                <a:latin typeface="Helvetica Neue"/>
                <a:ea typeface="Helvetica Neue"/>
                <a:cs typeface="Helvetica Neue"/>
                <a:sym typeface="Helvetica Neue"/>
              </a:rPr>
              <a:t>In our case - data dropped once, chunks it used to share a packet with retransmitted, but no space in the new packet for all original entries.</a:t>
            </a:r>
          </a:p>
        </p:txBody>
      </p:sp>
      <p:sp>
        <p:nvSpPr>
          <p:cNvPr id="249" name="Shape 249"/>
          <p:cNvSpPr txBox="1"/>
          <p:nvPr/>
        </p:nvSpPr>
        <p:spPr>
          <a:xfrm>
            <a:off x="2452700" y="1388450"/>
            <a:ext cx="6330600" cy="738600"/>
          </a:xfrm>
          <a:prstGeom prst="rect">
            <a:avLst/>
          </a:prstGeom>
          <a:noFill/>
          <a:ln>
            <a:noFill/>
          </a:ln>
        </p:spPr>
        <p:txBody>
          <a:bodyPr lIns="91425" tIns="91425" rIns="91425" bIns="91425" anchor="t" anchorCtr="0">
            <a:noAutofit/>
          </a:bodyPr>
          <a:lstStyle/>
          <a:p>
            <a:pPr lvl="0">
              <a:spcBef>
                <a:spcPts val="0"/>
              </a:spcBef>
              <a:buNone/>
            </a:pPr>
            <a:endParaRPr/>
          </a:p>
        </p:txBody>
      </p:sp>
      <p:pic>
        <p:nvPicPr>
          <p:cNvPr id="3" name="Picture 2"/>
          <p:cNvPicPr>
            <a:picLocks noChangeAspect="1"/>
          </p:cNvPicPr>
          <p:nvPr/>
        </p:nvPicPr>
        <p:blipFill>
          <a:blip r:embed="rId3"/>
          <a:stretch>
            <a:fillRect/>
          </a:stretch>
        </p:blipFill>
        <p:spPr>
          <a:xfrm>
            <a:off x="2695810" y="1580723"/>
            <a:ext cx="3752381" cy="2676190"/>
          </a:xfrm>
          <a:prstGeom prst="rect">
            <a:avLst/>
          </a:prstGeom>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Example unit test	</a:t>
            </a:r>
          </a:p>
        </p:txBody>
      </p:sp>
      <p:sp>
        <p:nvSpPr>
          <p:cNvPr id="224" name="Shape 224"/>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spcBef>
                <a:spcPts val="0"/>
              </a:spcBef>
              <a:buNone/>
            </a:pPr>
            <a:r>
              <a:rPr lang="en" sz="1600" dirty="0">
                <a:solidFill>
                  <a:schemeClr val="dk1"/>
                </a:solidFill>
                <a:latin typeface="Consolas"/>
                <a:ea typeface="Consolas"/>
                <a:cs typeface="Consolas"/>
                <a:sym typeface="Consolas"/>
              </a:rPr>
              <a:t>server = </a:t>
            </a:r>
            <a:r>
              <a:rPr lang="en" sz="1600" dirty="0">
                <a:solidFill>
                  <a:srgbClr val="38761D"/>
                </a:solidFill>
                <a:latin typeface="Consolas"/>
                <a:ea typeface="Consolas"/>
                <a:cs typeface="Consolas"/>
                <a:sym typeface="Consolas"/>
              </a:rPr>
              <a:t>GetTypeMgr</a:t>
            </a:r>
            <a:r>
              <a:rPr lang="en" sz="1600" dirty="0">
                <a:solidFill>
                  <a:schemeClr val="dk1"/>
                </a:solidFill>
                <a:latin typeface="Consolas"/>
                <a:ea typeface="Consolas"/>
                <a:cs typeface="Consolas"/>
                <a:sym typeface="Consolas"/>
              </a:rPr>
              <a:t>().</a:t>
            </a:r>
            <a:r>
              <a:rPr lang="en" sz="1600" dirty="0">
                <a:solidFill>
                  <a:srgbClr val="38761D"/>
                </a:solidFill>
                <a:latin typeface="Consolas"/>
                <a:ea typeface="Consolas"/>
                <a:cs typeface="Consolas"/>
                <a:sym typeface="Consolas"/>
              </a:rPr>
              <a:t>Create</a:t>
            </a:r>
            <a:r>
              <a:rPr lang="en" sz="1600" dirty="0">
                <a:solidFill>
                  <a:schemeClr val="dk1"/>
                </a:solidFill>
                <a:latin typeface="Consolas"/>
                <a:ea typeface="Consolas"/>
                <a:cs typeface="Consolas"/>
                <a:sym typeface="Consolas"/>
              </a:rPr>
              <a:t>&lt;</a:t>
            </a:r>
            <a:r>
              <a:rPr lang="en" sz="1600" dirty="0">
                <a:solidFill>
                  <a:srgbClr val="1155CC"/>
                </a:solidFill>
                <a:latin typeface="Consolas"/>
                <a:ea typeface="Consolas"/>
                <a:cs typeface="Consolas"/>
                <a:sym typeface="Consolas"/>
              </a:rPr>
              <a:t>TestFrame</a:t>
            </a:r>
            <a:r>
              <a:rPr lang="en" sz="1600" dirty="0">
                <a:solidFill>
                  <a:schemeClr val="dk1"/>
                </a:solidFill>
                <a:latin typeface="Consolas"/>
                <a:ea typeface="Consolas"/>
                <a:cs typeface="Consolas"/>
                <a:sym typeface="Consolas"/>
              </a:rPr>
              <a:t>&gt;();	</a:t>
            </a:r>
            <a:br>
              <a:rPr lang="en" sz="1600" dirty="0">
                <a:solidFill>
                  <a:schemeClr val="dk1"/>
                </a:solidFill>
                <a:latin typeface="Consolas"/>
                <a:ea typeface="Consolas"/>
                <a:cs typeface="Consolas"/>
                <a:sym typeface="Consolas"/>
              </a:rPr>
            </a:br>
            <a:r>
              <a:rPr lang="en" sz="1600" dirty="0">
                <a:solidFill>
                  <a:schemeClr val="dk1"/>
                </a:solidFill>
                <a:latin typeface="Consolas"/>
                <a:ea typeface="Consolas"/>
                <a:cs typeface="Consolas"/>
                <a:sym typeface="Consolas"/>
              </a:rPr>
              <a:t>client = </a:t>
            </a:r>
            <a:r>
              <a:rPr lang="en" sz="1600" dirty="0">
                <a:solidFill>
                  <a:srgbClr val="38761D"/>
                </a:solidFill>
                <a:latin typeface="Consolas"/>
                <a:ea typeface="Consolas"/>
                <a:cs typeface="Consolas"/>
                <a:sym typeface="Consolas"/>
              </a:rPr>
              <a:t>GetTypeMgr</a:t>
            </a:r>
            <a:r>
              <a:rPr lang="en" sz="1600" dirty="0">
                <a:solidFill>
                  <a:schemeClr val="dk1"/>
                </a:solidFill>
                <a:latin typeface="Consolas"/>
                <a:ea typeface="Consolas"/>
                <a:cs typeface="Consolas"/>
                <a:sym typeface="Consolas"/>
              </a:rPr>
              <a:t>().</a:t>
            </a:r>
            <a:r>
              <a:rPr lang="en" sz="1600" dirty="0">
                <a:solidFill>
                  <a:srgbClr val="38761D"/>
                </a:solidFill>
                <a:latin typeface="Consolas"/>
                <a:ea typeface="Consolas"/>
                <a:cs typeface="Consolas"/>
                <a:sym typeface="Consolas"/>
              </a:rPr>
              <a:t>Create</a:t>
            </a:r>
            <a:r>
              <a:rPr lang="en" sz="1600" dirty="0">
                <a:solidFill>
                  <a:schemeClr val="dk1"/>
                </a:solidFill>
                <a:latin typeface="Consolas"/>
                <a:ea typeface="Consolas"/>
                <a:cs typeface="Consolas"/>
                <a:sym typeface="Consolas"/>
              </a:rPr>
              <a:t>&lt;</a:t>
            </a:r>
            <a:r>
              <a:rPr lang="en" sz="1600" dirty="0">
                <a:solidFill>
                  <a:srgbClr val="1155CC"/>
                </a:solidFill>
                <a:latin typeface="Consolas"/>
                <a:ea typeface="Consolas"/>
                <a:cs typeface="Consolas"/>
                <a:sym typeface="Consolas"/>
              </a:rPr>
              <a:t>TestFrame</a:t>
            </a:r>
            <a:r>
              <a:rPr lang="en" sz="1600" dirty="0">
                <a:solidFill>
                  <a:schemeClr val="dk1"/>
                </a:solidFill>
                <a:latin typeface="Consolas"/>
                <a:ea typeface="Consolas"/>
                <a:cs typeface="Consolas"/>
                <a:sym typeface="Consolas"/>
              </a:rPr>
              <a:t>&gt;();	</a:t>
            </a:r>
            <a:br>
              <a:rPr lang="en" sz="1600" dirty="0">
                <a:solidFill>
                  <a:schemeClr val="dk1"/>
                </a:solidFill>
                <a:latin typeface="Consolas"/>
                <a:ea typeface="Consolas"/>
                <a:cs typeface="Consolas"/>
                <a:sym typeface="Consolas"/>
              </a:rPr>
            </a:br>
            <a:r>
              <a:rPr lang="en" sz="1600" dirty="0">
                <a:solidFill>
                  <a:schemeClr val="dk1"/>
                </a:solidFill>
                <a:latin typeface="Consolas"/>
                <a:ea typeface="Consolas"/>
                <a:cs typeface="Consolas"/>
                <a:sym typeface="Consolas"/>
              </a:rPr>
              <a:t>server-&gt;</a:t>
            </a:r>
            <a:r>
              <a:rPr lang="en" sz="1600" dirty="0">
                <a:solidFill>
                  <a:srgbClr val="38761D"/>
                </a:solidFill>
                <a:latin typeface="Consolas"/>
                <a:ea typeface="Consolas"/>
                <a:cs typeface="Consolas"/>
                <a:sym typeface="Consolas"/>
              </a:rPr>
              <a:t>Initialize</a:t>
            </a:r>
            <a:r>
              <a:rPr lang="en" sz="1600" dirty="0">
                <a:solidFill>
                  <a:schemeClr val="dk1"/>
                </a:solidFill>
                <a:latin typeface="Consolas"/>
                <a:ea typeface="Consolas"/>
                <a:cs typeface="Consolas"/>
                <a:sym typeface="Consolas"/>
              </a:rPr>
              <a:t>(true, </a:t>
            </a:r>
            <a:r>
              <a:rPr lang="en" sz="1600" dirty="0">
                <a:solidFill>
                  <a:srgbClr val="CC0000"/>
                </a:solidFill>
                <a:latin typeface="Consolas"/>
                <a:ea typeface="Consolas"/>
                <a:cs typeface="Consolas"/>
                <a:sym typeface="Consolas"/>
              </a:rPr>
              <a:t>"0.0.0.0:4950"</a:t>
            </a:r>
            <a:r>
              <a:rPr lang="en" sz="1600" dirty="0">
                <a:solidFill>
                  <a:schemeClr val="dk1"/>
                </a:solidFill>
                <a:latin typeface="Consolas"/>
                <a:ea typeface="Consolas"/>
                <a:cs typeface="Consolas"/>
                <a:sym typeface="Consolas"/>
              </a:rPr>
              <a:t>, false);</a:t>
            </a:r>
            <a:br>
              <a:rPr lang="en" sz="1600" dirty="0">
                <a:solidFill>
                  <a:schemeClr val="dk1"/>
                </a:solidFill>
                <a:latin typeface="Consolas"/>
                <a:ea typeface="Consolas"/>
                <a:cs typeface="Consolas"/>
                <a:sym typeface="Consolas"/>
              </a:rPr>
            </a:br>
            <a:r>
              <a:rPr lang="en" sz="1600" dirty="0">
                <a:solidFill>
                  <a:schemeClr val="dk1"/>
                </a:solidFill>
                <a:latin typeface="Consolas"/>
                <a:ea typeface="Consolas"/>
                <a:cs typeface="Consolas"/>
                <a:sym typeface="Consolas"/>
              </a:rPr>
              <a:t>const </a:t>
            </a:r>
            <a:r>
              <a:rPr lang="en" sz="1600" dirty="0">
                <a:solidFill>
                  <a:srgbClr val="1155CC"/>
                </a:solidFill>
                <a:latin typeface="Consolas"/>
                <a:ea typeface="Consolas"/>
                <a:cs typeface="Consolas"/>
                <a:sym typeface="Consolas"/>
              </a:rPr>
              <a:t>String</a:t>
            </a:r>
            <a:r>
              <a:rPr lang="en" sz="1600" dirty="0">
                <a:solidFill>
                  <a:schemeClr val="dk1"/>
                </a:solidFill>
                <a:latin typeface="Consolas"/>
                <a:ea typeface="Consolas"/>
                <a:cs typeface="Consolas"/>
                <a:sym typeface="Consolas"/>
              </a:rPr>
              <a:t>&amp; serverAddress = server-&gt;mNet-&gt;</a:t>
            </a:r>
            <a:r>
              <a:rPr lang="en" sz="1600" dirty="0">
                <a:solidFill>
                  <a:srgbClr val="38761D"/>
                </a:solidFill>
                <a:latin typeface="Consolas"/>
                <a:ea typeface="Consolas"/>
                <a:cs typeface="Consolas"/>
                <a:sym typeface="Consolas"/>
              </a:rPr>
              <a:t>GetListenAddress</a:t>
            </a:r>
            <a:r>
              <a:rPr lang="en" sz="1600" dirty="0">
                <a:solidFill>
                  <a:schemeClr val="dk1"/>
                </a:solidFill>
                <a:latin typeface="Consolas"/>
                <a:ea typeface="Consolas"/>
                <a:cs typeface="Consolas"/>
                <a:sym typeface="Consolas"/>
              </a:rPr>
              <a:t>();</a:t>
            </a:r>
            <a:br>
              <a:rPr lang="en" sz="1600" dirty="0">
                <a:solidFill>
                  <a:schemeClr val="dk1"/>
                </a:solidFill>
                <a:latin typeface="Consolas"/>
                <a:ea typeface="Consolas"/>
                <a:cs typeface="Consolas"/>
                <a:sym typeface="Consolas"/>
              </a:rPr>
            </a:br>
            <a:r>
              <a:rPr lang="en" sz="1600" dirty="0">
                <a:solidFill>
                  <a:schemeClr val="dk1"/>
                </a:solidFill>
                <a:latin typeface="Consolas"/>
                <a:ea typeface="Consolas"/>
                <a:cs typeface="Consolas"/>
                <a:sym typeface="Consolas"/>
              </a:rPr>
              <a:t>client-&gt;</a:t>
            </a:r>
            <a:r>
              <a:rPr lang="en" sz="1600" dirty="0">
                <a:solidFill>
                  <a:srgbClr val="38761D"/>
                </a:solidFill>
                <a:latin typeface="Consolas"/>
                <a:ea typeface="Consolas"/>
                <a:cs typeface="Consolas"/>
                <a:sym typeface="Consolas"/>
              </a:rPr>
              <a:t>Initialize</a:t>
            </a:r>
            <a:r>
              <a:rPr lang="en" sz="1600" dirty="0">
                <a:solidFill>
                  <a:schemeClr val="dk1"/>
                </a:solidFill>
                <a:latin typeface="Consolas"/>
                <a:ea typeface="Consolas"/>
                <a:cs typeface="Consolas"/>
                <a:sym typeface="Consolas"/>
              </a:rPr>
              <a:t>(false, serverAddress, false);</a:t>
            </a:r>
            <a:br>
              <a:rPr lang="en" sz="1600" dirty="0">
                <a:solidFill>
                  <a:schemeClr val="dk1"/>
                </a:solidFill>
                <a:latin typeface="Consolas"/>
                <a:ea typeface="Consolas"/>
                <a:cs typeface="Consolas"/>
                <a:sym typeface="Consolas"/>
              </a:rPr>
            </a:br>
            <a:r>
              <a:rPr lang="en" sz="1600" dirty="0">
                <a:solidFill>
                  <a:schemeClr val="dk1"/>
                </a:solidFill>
                <a:latin typeface="Consolas"/>
                <a:ea typeface="Consolas"/>
                <a:cs typeface="Consolas"/>
                <a:sym typeface="Consolas"/>
              </a:rPr>
              <a:t>server-&gt;</a:t>
            </a:r>
            <a:r>
              <a:rPr lang="en" sz="1600" dirty="0">
                <a:solidFill>
                  <a:srgbClr val="38761D"/>
                </a:solidFill>
                <a:latin typeface="Consolas"/>
                <a:ea typeface="Consolas"/>
                <a:cs typeface="Consolas"/>
                <a:sym typeface="Consolas"/>
              </a:rPr>
              <a:t>Update</a:t>
            </a:r>
            <a:r>
              <a:rPr lang="en" sz="1600" dirty="0">
                <a:solidFill>
                  <a:schemeClr val="dk1"/>
                </a:solidFill>
                <a:latin typeface="Consolas"/>
                <a:ea typeface="Consolas"/>
                <a:cs typeface="Consolas"/>
                <a:sym typeface="Consolas"/>
              </a:rPr>
              <a:t>(0.1f);</a:t>
            </a:r>
            <a:br>
              <a:rPr lang="en" sz="1600" dirty="0">
                <a:solidFill>
                  <a:schemeClr val="dk1"/>
                </a:solidFill>
                <a:latin typeface="Consolas"/>
                <a:ea typeface="Consolas"/>
                <a:cs typeface="Consolas"/>
                <a:sym typeface="Consolas"/>
              </a:rPr>
            </a:br>
            <a:r>
              <a:rPr lang="en" sz="1600" dirty="0">
                <a:solidFill>
                  <a:srgbClr val="CC0000"/>
                </a:solidFill>
                <a:latin typeface="Consolas"/>
                <a:ea typeface="Consolas"/>
                <a:cs typeface="Consolas"/>
                <a:sym typeface="Consolas"/>
              </a:rPr>
              <a:t>TEST</a:t>
            </a:r>
            <a:r>
              <a:rPr lang="en" sz="1600" dirty="0">
                <a:solidFill>
                  <a:schemeClr val="dk1"/>
                </a:solidFill>
                <a:latin typeface="Consolas"/>
                <a:ea typeface="Consolas"/>
                <a:cs typeface="Consolas"/>
                <a:sym typeface="Consolas"/>
              </a:rPr>
              <a:t>(server-&gt;mNumConnects == 1);</a:t>
            </a:r>
            <a:br>
              <a:rPr lang="en" sz="1600" dirty="0">
                <a:solidFill>
                  <a:schemeClr val="dk1"/>
                </a:solidFill>
                <a:latin typeface="Consolas"/>
                <a:ea typeface="Consolas"/>
                <a:cs typeface="Consolas"/>
                <a:sym typeface="Consolas"/>
              </a:rPr>
            </a:br>
            <a:r>
              <a:rPr lang="en" sz="1600" dirty="0">
                <a:solidFill>
                  <a:schemeClr val="dk1"/>
                </a:solidFill>
                <a:latin typeface="Consolas"/>
                <a:ea typeface="Consolas"/>
                <a:cs typeface="Consolas"/>
                <a:sym typeface="Consolas"/>
              </a:rPr>
              <a:t>// 100% packet loss, 0ms latency</a:t>
            </a:r>
            <a:br>
              <a:rPr lang="en" sz="1600" dirty="0">
                <a:solidFill>
                  <a:schemeClr val="dk1"/>
                </a:solidFill>
                <a:latin typeface="Consolas"/>
                <a:ea typeface="Consolas"/>
                <a:cs typeface="Consolas"/>
                <a:sym typeface="Consolas"/>
              </a:rPr>
            </a:br>
            <a:r>
              <a:rPr lang="en" sz="1600" dirty="0">
                <a:solidFill>
                  <a:schemeClr val="dk1"/>
                </a:solidFill>
                <a:latin typeface="Consolas"/>
                <a:ea typeface="Consolas"/>
                <a:cs typeface="Consolas"/>
                <a:sym typeface="Consolas"/>
              </a:rPr>
              <a:t>client-&gt;mNet-&gt;</a:t>
            </a:r>
            <a:r>
              <a:rPr lang="en" sz="1600" dirty="0">
                <a:solidFill>
                  <a:srgbClr val="38761D"/>
                </a:solidFill>
                <a:latin typeface="Consolas"/>
                <a:ea typeface="Consolas"/>
                <a:cs typeface="Consolas"/>
                <a:sym typeface="Consolas"/>
              </a:rPr>
              <a:t>SimulateNetwork</a:t>
            </a:r>
            <a:r>
              <a:rPr lang="en" sz="1600" dirty="0">
                <a:solidFill>
                  <a:schemeClr val="dk1"/>
                </a:solidFill>
                <a:latin typeface="Consolas"/>
                <a:ea typeface="Consolas"/>
                <a:cs typeface="Consolas"/>
                <a:sym typeface="Consolas"/>
              </a:rPr>
              <a:t>(1.f, 0.f);</a:t>
            </a:r>
            <a:br>
              <a:rPr lang="en" sz="1600" dirty="0">
                <a:solidFill>
                  <a:schemeClr val="dk1"/>
                </a:solidFill>
                <a:latin typeface="Consolas"/>
                <a:ea typeface="Consolas"/>
                <a:cs typeface="Consolas"/>
                <a:sym typeface="Consolas"/>
              </a:rPr>
            </a:br>
            <a:r>
              <a:rPr lang="en" sz="1600" dirty="0">
                <a:solidFill>
                  <a:schemeClr val="dk1"/>
                </a:solidFill>
                <a:latin typeface="Consolas"/>
                <a:ea typeface="Consolas"/>
                <a:cs typeface="Consolas"/>
                <a:sym typeface="Consolas"/>
              </a:rPr>
              <a:t>server-&gt;mNet-&gt;</a:t>
            </a:r>
            <a:r>
              <a:rPr lang="en" sz="1600" dirty="0">
                <a:solidFill>
                  <a:srgbClr val="38761D"/>
                </a:solidFill>
                <a:latin typeface="Consolas"/>
                <a:ea typeface="Consolas"/>
                <a:cs typeface="Consolas"/>
                <a:sym typeface="Consolas"/>
              </a:rPr>
              <a:t>SendData</a:t>
            </a:r>
            <a:r>
              <a:rPr lang="en" sz="1600" dirty="0">
                <a:solidFill>
                  <a:schemeClr val="dk1"/>
                </a:solidFill>
                <a:latin typeface="Consolas"/>
                <a:ea typeface="Consolas"/>
                <a:cs typeface="Consolas"/>
                <a:sym typeface="Consolas"/>
              </a:rPr>
              <a:t>(...);</a:t>
            </a:r>
          </a:p>
          <a:p>
            <a:pPr marL="457200" lvl="0" indent="-228600" rtl="0">
              <a:spcBef>
                <a:spcPts val="0"/>
              </a:spcBef>
            </a:pPr>
            <a:r>
              <a:rPr lang="en" dirty="0"/>
              <a:t>Controlled repro case, regression, documentation, verification (assumptions).</a:t>
            </a:r>
            <a:endParaRPr dirty="0">
              <a:solidFill>
                <a:schemeClr val="dk1"/>
              </a:solidFill>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070414" y="70460"/>
            <a:ext cx="3009524" cy="2295238"/>
          </a:xfrm>
          <a:prstGeom prst="rect">
            <a:avLst/>
          </a:prstGeom>
        </p:spPr>
      </p:pic>
      <p:sp>
        <p:nvSpPr>
          <p:cNvPr id="254" name="Shape 25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The aftermath</a:t>
            </a:r>
          </a:p>
        </p:txBody>
      </p:sp>
      <p:sp>
        <p:nvSpPr>
          <p:cNvPr id="255" name="Shape 255"/>
          <p:cNvSpPr txBox="1">
            <a:spLocks noGrp="1"/>
          </p:cNvSpPr>
          <p:nvPr>
            <p:ph type="body" idx="1"/>
          </p:nvPr>
        </p:nvSpPr>
        <p:spPr>
          <a:xfrm>
            <a:off x="311700" y="1152476"/>
            <a:ext cx="5758714" cy="2146536"/>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dirty="0"/>
              <a:t>Very difficult to verify we got the right guy (no repro, remember?)</a:t>
            </a:r>
          </a:p>
          <a:p>
            <a:pPr marL="514350" lvl="0" indent="-285750" rtl="0">
              <a:spcBef>
                <a:spcPts val="0"/>
              </a:spcBef>
              <a:buFont typeface="Arial" panose="020B0604020202020204" pitchFamily="34" charset="0"/>
              <a:buChar char="•"/>
            </a:pPr>
            <a:r>
              <a:rPr lang="en" dirty="0"/>
              <a:t>Publish a fix, hope for the best</a:t>
            </a:r>
          </a:p>
          <a:p>
            <a:pPr marL="514350" lvl="0" indent="-285750" rtl="0">
              <a:spcBef>
                <a:spcPts val="0"/>
              </a:spcBef>
              <a:buFont typeface="Arial" panose="020B0604020202020204" pitchFamily="34" charset="0"/>
              <a:buChar char="•"/>
            </a:pPr>
            <a:r>
              <a:rPr lang="en" dirty="0"/>
              <a:t>Sometimes, an evil twin/copycat remains. Usually much easier now that we’ve a system/theory in place</a:t>
            </a:r>
          </a:p>
        </p:txBody>
      </p:sp>
      <p:sp>
        <p:nvSpPr>
          <p:cNvPr id="6" name="TextBox 5"/>
          <p:cNvSpPr txBox="1"/>
          <p:nvPr/>
        </p:nvSpPr>
        <p:spPr>
          <a:xfrm>
            <a:off x="311700" y="3433763"/>
            <a:ext cx="8590253" cy="646331"/>
          </a:xfrm>
          <a:prstGeom prst="rect">
            <a:avLst/>
          </a:prstGeom>
          <a:noFill/>
        </p:spPr>
        <p:txBody>
          <a:bodyPr wrap="square" rtlCol="0">
            <a:spAutoFit/>
          </a:bodyPr>
          <a:lstStyle/>
          <a:p>
            <a:pPr marL="514350" lvl="0" indent="-285750">
              <a:buFont typeface="Arial" panose="020B0604020202020204" pitchFamily="34" charset="0"/>
              <a:buChar char="•"/>
            </a:pPr>
            <a:r>
              <a:rPr lang="en" sz="1800" dirty="0">
                <a:solidFill>
                  <a:schemeClr val="tx1">
                    <a:lumMod val="65000"/>
                    <a:lumOff val="35000"/>
                  </a:schemeClr>
                </a:solidFill>
              </a:rPr>
              <a:t>Ideally, do not introduce major changes until the fix is verified (hard to attribute the cause otherwise)</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LogBug strikes again</a:t>
            </a:r>
          </a:p>
          <a:p>
            <a:pPr lvl="0">
              <a:spcBef>
                <a:spcPts val="0"/>
              </a:spcBef>
              <a:buNone/>
            </a:pPr>
            <a:endParaRPr/>
          </a:p>
        </p:txBody>
      </p:sp>
      <p:sp>
        <p:nvSpPr>
          <p:cNvPr id="311" name="Shape 31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285750" lvl="0" indent="-285750">
              <a:spcBef>
                <a:spcPts val="0"/>
              </a:spcBef>
              <a:buFont typeface="Arial" panose="020B0604020202020204" pitchFamily="34" charset="0"/>
              <a:buChar char="•"/>
            </a:pPr>
            <a:r>
              <a:rPr lang="en-US" dirty="0"/>
              <a:t>Eternal problem with networking – what was the other side doing at that time? We only get reports from the player who crash/encountered a problem</a:t>
            </a:r>
          </a:p>
          <a:p>
            <a:pPr marL="285750" lvl="0" indent="-285750">
              <a:spcBef>
                <a:spcPts val="0"/>
              </a:spcBef>
              <a:buFont typeface="Arial" panose="020B0604020202020204" pitchFamily="34" charset="0"/>
              <a:buChar char="•"/>
            </a:pPr>
            <a:r>
              <a:rPr lang="en-US" dirty="0"/>
              <a:t>Some experiments with recording network messages (space limitations, still incomplete)</a:t>
            </a:r>
          </a:p>
          <a:p>
            <a:pPr marL="285750" lvl="0" indent="-285750">
              <a:spcBef>
                <a:spcPts val="0"/>
              </a:spcBef>
              <a:buFont typeface="Arial" panose="020B0604020202020204" pitchFamily="34" charset="0"/>
              <a:buChar char="•"/>
            </a:pPr>
            <a:r>
              <a:rPr lang="en-US" dirty="0"/>
              <a:t>Solution: try to handle gracefully/convert to a </a:t>
            </a:r>
            <a:r>
              <a:rPr lang="en-US" dirty="0" err="1"/>
              <a:t>LogBug</a:t>
            </a:r>
            <a:r>
              <a:rPr lang="en-US" dirty="0"/>
              <a:t> </a:t>
            </a:r>
            <a:r>
              <a:rPr lang="en-US" b="1" dirty="0"/>
              <a:t>and </a:t>
            </a:r>
            <a:r>
              <a:rPr lang="en-US" dirty="0"/>
              <a:t>send a special message to the other player – “trigger </a:t>
            </a:r>
            <a:r>
              <a:rPr lang="en-US" dirty="0" err="1"/>
              <a:t>LogBug</a:t>
            </a:r>
            <a:r>
              <a:rPr lang="en-US" dirty="0"/>
              <a:t>”</a:t>
            </a:r>
          </a:p>
          <a:p>
            <a:pPr marL="285750" lvl="0" indent="-285750">
              <a:spcBef>
                <a:spcPts val="0"/>
              </a:spcBef>
              <a:buFont typeface="Arial" panose="020B0604020202020204" pitchFamily="34" charset="0"/>
              <a:buChar char="•"/>
            </a:pPr>
            <a:r>
              <a:rPr lang="en-US" dirty="0"/>
              <a:t>Result: we get 2 (or more) reports from 2 machines (full log file with all the info we could think about). Have to find a matching pair (not everyone submits), but often any data from both sides is very helpful</a:t>
            </a:r>
            <a:endParaRPr dirty="0"/>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Compiler bugs</a:t>
            </a:r>
          </a:p>
        </p:txBody>
      </p:sp>
      <p:sp>
        <p:nvSpPr>
          <p:cNvPr id="206" name="Shape 206"/>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dirty="0"/>
              <a:t>“Never happens”...</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Compiler bugs</a:t>
            </a:r>
          </a:p>
        </p:txBody>
      </p:sp>
      <p:sp>
        <p:nvSpPr>
          <p:cNvPr id="206" name="Shape 206"/>
          <p:cNvSpPr txBox="1">
            <a:spLocks noGrp="1"/>
          </p:cNvSpPr>
          <p:nvPr>
            <p:ph type="body" idx="1"/>
          </p:nvPr>
        </p:nvSpPr>
        <p:spPr>
          <a:xfrm>
            <a:off x="311700" y="1152474"/>
            <a:ext cx="8520600" cy="3921549"/>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dirty="0"/>
              <a:t>“Never happens”... or does it?</a:t>
            </a:r>
          </a:p>
          <a:p>
            <a:pPr marL="514350" lvl="0" indent="-285750" rtl="0">
              <a:spcBef>
                <a:spcPts val="0"/>
              </a:spcBef>
              <a:buFont typeface="Arial" panose="020B0604020202020204" pitchFamily="34" charset="0"/>
              <a:buChar char="•"/>
            </a:pPr>
            <a:r>
              <a:rPr lang="en" dirty="0"/>
              <a:t>Seemingly innocent code:</a:t>
            </a:r>
            <a:br>
              <a:rPr lang="en" dirty="0"/>
            </a:br>
            <a:r>
              <a:rPr lang="en" dirty="0">
                <a:latin typeface="Consolas"/>
                <a:ea typeface="Consolas"/>
                <a:cs typeface="Consolas"/>
                <a:sym typeface="Consolas"/>
              </a:rPr>
              <a:t>m_v = </a:t>
            </a:r>
            <a:r>
              <a:rPr lang="en" dirty="0">
                <a:solidFill>
                  <a:srgbClr val="38761D"/>
                </a:solidFill>
                <a:latin typeface="Consolas"/>
                <a:ea typeface="Consolas"/>
                <a:cs typeface="Consolas"/>
                <a:sym typeface="Consolas"/>
              </a:rPr>
              <a:t>Min</a:t>
            </a:r>
            <a:r>
              <a:rPr lang="en" dirty="0">
                <a:latin typeface="Consolas"/>
                <a:ea typeface="Consolas"/>
                <a:cs typeface="Consolas"/>
                <a:sym typeface="Consolas"/>
              </a:rPr>
              <a:t>(v, MAX_V);</a:t>
            </a:r>
            <a:br>
              <a:rPr lang="en" dirty="0">
                <a:latin typeface="Consolas"/>
                <a:ea typeface="Consolas"/>
                <a:cs typeface="Consolas"/>
                <a:sym typeface="Consolas"/>
              </a:rPr>
            </a:br>
            <a:r>
              <a:rPr lang="en" dirty="0">
                <a:latin typeface="Consolas"/>
                <a:ea typeface="Consolas"/>
                <a:cs typeface="Consolas"/>
                <a:sym typeface="Consolas"/>
              </a:rPr>
              <a:t>// Overloaded operator= contained _rotr16 intrinsic inside.</a:t>
            </a:r>
          </a:p>
          <a:p>
            <a:pPr marL="514350" lvl="0" indent="-285750" rtl="0">
              <a:spcBef>
                <a:spcPts val="0"/>
              </a:spcBef>
              <a:buFont typeface="Arial" panose="020B0604020202020204" pitchFamily="34" charset="0"/>
              <a:buChar char="•"/>
            </a:pPr>
            <a:r>
              <a:rPr lang="en" dirty="0"/>
              <a:t>Getting reports of ‘v’ set to values greater than MAX_V</a:t>
            </a:r>
          </a:p>
          <a:p>
            <a:pPr marL="514350" lvl="0" indent="-285750" rtl="0">
              <a:spcBef>
                <a:spcPts val="0"/>
              </a:spcBef>
              <a:buFont typeface="Arial" panose="020B0604020202020204" pitchFamily="34" charset="0"/>
              <a:buChar char="•"/>
            </a:pPr>
            <a:r>
              <a:rPr lang="en" dirty="0"/>
              <a:t>Generated (pseudo)assembly:</a:t>
            </a:r>
            <a:br>
              <a:rPr lang="en" dirty="0"/>
            </a:br>
            <a:r>
              <a:rPr lang="en" dirty="0">
                <a:latin typeface="Consolas"/>
                <a:ea typeface="Consolas"/>
                <a:cs typeface="Consolas"/>
                <a:sym typeface="Consolas"/>
              </a:rPr>
              <a:t>mov     	r8d,MAX_V</a:t>
            </a:r>
            <a:br>
              <a:rPr lang="en" dirty="0">
                <a:latin typeface="Consolas"/>
                <a:ea typeface="Consolas"/>
                <a:cs typeface="Consolas"/>
                <a:sym typeface="Consolas"/>
              </a:rPr>
            </a:br>
            <a:r>
              <a:rPr lang="en" dirty="0">
                <a:latin typeface="Consolas"/>
                <a:ea typeface="Consolas"/>
                <a:cs typeface="Consolas"/>
                <a:sym typeface="Consolas"/>
              </a:rPr>
              <a:t>cmp     	edx,r8d ; edx=v, x86 -&gt; flags as in sub edx,r8d</a:t>
            </a:r>
            <a:br>
              <a:rPr lang="en" dirty="0">
                <a:latin typeface="Consolas"/>
                <a:ea typeface="Consolas"/>
                <a:cs typeface="Consolas"/>
                <a:sym typeface="Consolas"/>
              </a:rPr>
            </a:br>
            <a:r>
              <a:rPr lang="en" dirty="0">
                <a:latin typeface="Consolas"/>
                <a:ea typeface="Consolas"/>
                <a:cs typeface="Consolas"/>
                <a:sym typeface="Consolas"/>
              </a:rPr>
              <a:t>ror     	ax,X ; X=1 for consistent repro, was other value</a:t>
            </a:r>
            <a:br>
              <a:rPr lang="en" dirty="0">
                <a:latin typeface="Consolas"/>
                <a:ea typeface="Consolas"/>
                <a:cs typeface="Consolas"/>
                <a:sym typeface="Consolas"/>
              </a:rPr>
            </a:br>
            <a:r>
              <a:rPr lang="en" dirty="0">
                <a:latin typeface="Consolas"/>
                <a:ea typeface="Consolas"/>
                <a:cs typeface="Consolas"/>
                <a:sym typeface="Consolas"/>
              </a:rPr>
              <a:t>cmovl   	r8w,dx ; r8 will be later stored in m_v</a:t>
            </a:r>
          </a:p>
          <a:p>
            <a:pPr marL="514350" lvl="0" indent="-285750" rtl="0">
              <a:spcBef>
                <a:spcPts val="0"/>
              </a:spcBef>
              <a:buFont typeface="Arial" panose="020B0604020202020204" pitchFamily="34" charset="0"/>
              <a:buChar char="•"/>
            </a:pPr>
            <a:r>
              <a:rPr lang="en" dirty="0">
                <a:latin typeface="Consolas"/>
                <a:ea typeface="Consolas"/>
                <a:cs typeface="Consolas"/>
                <a:sym typeface="Consolas"/>
              </a:rPr>
              <a:t>cmovl </a:t>
            </a:r>
            <a:r>
              <a:rPr lang="en" dirty="0"/>
              <a:t>depends on OF &amp; SF (move if OF!=SF)</a:t>
            </a:r>
            <a:endParaRPr i="1" dirty="0">
              <a:solidFill>
                <a:srgbClr val="000000"/>
              </a:solidFill>
              <a:highlight>
                <a:srgbClr val="CCCCCC"/>
              </a:highlight>
            </a:endParaRPr>
          </a:p>
        </p:txBody>
      </p:sp>
    </p:spTree>
    <p:extLst>
      <p:ext uri="{BB962C8B-B14F-4D97-AF65-F5344CB8AC3E}">
        <p14:creationId xmlns:p14="http://schemas.microsoft.com/office/powerpoint/2010/main" val="9991023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t>Compiler bugs… and CPU differences</a:t>
            </a:r>
          </a:p>
        </p:txBody>
      </p:sp>
      <p:sp>
        <p:nvSpPr>
          <p:cNvPr id="212" name="Shape 21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lvl="0" rtl="0">
              <a:lnSpc>
                <a:spcPts val="1500"/>
              </a:lnSpc>
              <a:spcBef>
                <a:spcPts val="0"/>
              </a:spcBef>
              <a:buNone/>
            </a:pPr>
            <a:r>
              <a:rPr lang="en" dirty="0"/>
              <a:t>ROR instruction + the overflow flag:</a:t>
            </a:r>
          </a:p>
          <a:p>
            <a:pPr lvl="0" rtl="0">
              <a:lnSpc>
                <a:spcPts val="1500"/>
              </a:lnSpc>
              <a:spcBef>
                <a:spcPts val="0"/>
              </a:spcBef>
              <a:buNone/>
            </a:pPr>
            <a:endParaRPr lang="en" dirty="0"/>
          </a:p>
          <a:p>
            <a:pPr lvl="0" rtl="0">
              <a:lnSpc>
                <a:spcPts val="1500"/>
              </a:lnSpc>
              <a:spcBef>
                <a:spcPts val="0"/>
              </a:spcBef>
              <a:buNone/>
            </a:pPr>
            <a:endParaRPr lang="en" dirty="0"/>
          </a:p>
          <a:p>
            <a:pPr lvl="0" rtl="0">
              <a:lnSpc>
                <a:spcPts val="1500"/>
              </a:lnSpc>
              <a:spcBef>
                <a:spcPts val="0"/>
              </a:spcBef>
              <a:buNone/>
            </a:pPr>
            <a:endParaRPr lang="en" dirty="0"/>
          </a:p>
          <a:p>
            <a:pPr marL="514350" lvl="0" indent="-285750" rtl="0">
              <a:spcBef>
                <a:spcPts val="0"/>
              </a:spcBef>
              <a:buFont typeface="Arial" panose="020B0604020202020204" pitchFamily="34" charset="0"/>
              <a:buChar char="•"/>
            </a:pPr>
            <a:endParaRPr lang="en" dirty="0"/>
          </a:p>
          <a:p>
            <a:pPr marL="514350" lvl="0" indent="-285750" rtl="0">
              <a:spcBef>
                <a:spcPts val="0"/>
              </a:spcBef>
              <a:buFont typeface="Arial" panose="020B0604020202020204" pitchFamily="34" charset="0"/>
              <a:buChar char="•"/>
            </a:pPr>
            <a:r>
              <a:rPr lang="en" dirty="0"/>
              <a:t>Different behavior on different CPUs. i5-3320m laptop and i7-850 are “fine”, i7 2600k would modify the OF flag.</a:t>
            </a:r>
          </a:p>
          <a:p>
            <a:pPr marL="514350" lvl="0" indent="-285750">
              <a:spcBef>
                <a:spcPts val="0"/>
              </a:spcBef>
              <a:buFont typeface="Arial" panose="020B0604020202020204" pitchFamily="34" charset="0"/>
              <a:buChar char="•"/>
            </a:pPr>
            <a:r>
              <a:rPr lang="en" dirty="0"/>
              <a:t>VS 2010, seems to be fixed in VS2012</a:t>
            </a:r>
          </a:p>
        </p:txBody>
      </p:sp>
      <p:sp>
        <p:nvSpPr>
          <p:cNvPr id="3" name="Rectangle 2"/>
          <p:cNvSpPr/>
          <p:nvPr/>
        </p:nvSpPr>
        <p:spPr>
          <a:xfrm>
            <a:off x="267909" y="1604682"/>
            <a:ext cx="8608182" cy="986118"/>
          </a:xfrm>
          <a:prstGeom prst="rect">
            <a:avLst/>
          </a:prstGeom>
          <a:solidFill>
            <a:schemeClr val="tx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ts val="1500"/>
              </a:lnSpc>
            </a:pPr>
            <a:r>
              <a:rPr lang="en-CA" i="1" dirty="0">
                <a:solidFill>
                  <a:schemeClr val="tx1"/>
                </a:solidFill>
              </a:rPr>
              <a:t>The OF flag is defined only for the 1-bit rotates; it is undefined in all other cases [...] For right rotates, the OF flag is set to the exclusive OR of the two most-significant bits of the result. (</a:t>
            </a:r>
            <a:r>
              <a:rPr lang="en-CA" dirty="0">
                <a:solidFill>
                  <a:schemeClr val="tx1"/>
                </a:solidFill>
              </a:rPr>
              <a:t>Intel 64 and IA-32 Architectures Software Developer’s Manual, </a:t>
            </a:r>
            <a:r>
              <a:rPr lang="en-CA" dirty="0" err="1">
                <a:solidFill>
                  <a:schemeClr val="tx1"/>
                </a:solidFill>
              </a:rPr>
              <a:t>vol</a:t>
            </a:r>
            <a:r>
              <a:rPr lang="en-CA" dirty="0">
                <a:solidFill>
                  <a:schemeClr val="tx1"/>
                </a:solidFill>
              </a:rPr>
              <a:t> 2B</a:t>
            </a:r>
            <a:r>
              <a:rPr lang="en-CA" i="1" dirty="0">
                <a:solidFill>
                  <a:schemeClr val="tx1"/>
                </a:solidFill>
              </a:rPr>
              <a:t>)</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Freezes/hitches</a:t>
            </a:r>
          </a:p>
        </p:txBody>
      </p:sp>
      <p:sp>
        <p:nvSpPr>
          <p:cNvPr id="267" name="Shape 26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spcBef>
                <a:spcPts val="0"/>
              </a:spcBef>
              <a:spcAft>
                <a:spcPts val="1200"/>
              </a:spcAft>
              <a:buFont typeface="Arial" panose="020B0604020202020204" pitchFamily="34" charset="0"/>
              <a:buChar char="•"/>
            </a:pPr>
            <a:r>
              <a:rPr lang="en" dirty="0"/>
              <a:t>Need a way to grab the state of our process (a </a:t>
            </a:r>
            <a:r>
              <a:rPr lang="en" u="sng" dirty="0"/>
              <a:t>user friendly</a:t>
            </a:r>
            <a:r>
              <a:rPr lang="en" dirty="0"/>
              <a:t> way!),</a:t>
            </a:r>
          </a:p>
          <a:p>
            <a:pPr marL="514350" lvl="0" indent="-285750" rtl="0">
              <a:spcBef>
                <a:spcPts val="0"/>
              </a:spcBef>
              <a:spcAft>
                <a:spcPts val="1200"/>
              </a:spcAft>
              <a:buFont typeface="Arial" panose="020B0604020202020204" pitchFamily="34" charset="0"/>
              <a:buChar char="•"/>
            </a:pPr>
            <a:r>
              <a:rPr lang="en" dirty="0"/>
              <a:t>First approach: Process Hacker (just a callstack, no dump)</a:t>
            </a:r>
          </a:p>
          <a:p>
            <a:pPr marL="514350" lvl="0" indent="-285750" rtl="0">
              <a:spcBef>
                <a:spcPts val="0"/>
              </a:spcBef>
              <a:spcAft>
                <a:spcPts val="1200"/>
              </a:spcAft>
              <a:buFont typeface="Arial" panose="020B0604020202020204" pitchFamily="34" charset="0"/>
              <a:buChar char="•"/>
            </a:pPr>
            <a:r>
              <a:rPr lang="en" dirty="0"/>
              <a:t>Better: </a:t>
            </a:r>
            <a:r>
              <a:rPr lang="en" i="1" dirty="0"/>
              <a:t>procdump</a:t>
            </a:r>
            <a:r>
              <a:rPr lang="en" dirty="0"/>
              <a:t> + batch file to make it a one-click operation:</a:t>
            </a:r>
            <a:br>
              <a:rPr lang="en" dirty="0"/>
            </a:br>
            <a:r>
              <a:rPr lang="en" dirty="0">
                <a:latin typeface="Consolas"/>
                <a:ea typeface="Consolas"/>
                <a:cs typeface="Consolas"/>
                <a:sym typeface="Consolas"/>
              </a:rPr>
              <a:t>procdump process_name</a:t>
            </a:r>
          </a:p>
          <a:p>
            <a:pPr marL="514350" lvl="0" indent="-285750" rtl="0">
              <a:spcBef>
                <a:spcPts val="0"/>
              </a:spcBef>
              <a:spcAft>
                <a:spcPts val="1200"/>
              </a:spcAft>
              <a:buFont typeface="Arial" panose="020B0604020202020204" pitchFamily="34" charset="0"/>
              <a:buChar char="•"/>
            </a:pPr>
            <a:r>
              <a:rPr lang="en" dirty="0"/>
              <a:t>Requires community help</a:t>
            </a:r>
          </a:p>
          <a:p>
            <a:pPr marL="514350" lvl="0" indent="-285750">
              <a:spcBef>
                <a:spcPts val="0"/>
              </a:spcBef>
              <a:spcAft>
                <a:spcPts val="1200"/>
              </a:spcAft>
              <a:buFont typeface="Arial" panose="020B0604020202020204" pitchFamily="34" charset="0"/>
              <a:buChar char="•"/>
            </a:pPr>
            <a:r>
              <a:rPr lang="en" dirty="0"/>
              <a:t>Terrible granularity, but we’ve already diagnosed a few problems this way</a:t>
            </a: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7">
                                            <p:txEl>
                                              <p:pRg st="0" end="0"/>
                                            </p:txEl>
                                          </p:spTgt>
                                        </p:tgtEl>
                                        <p:attrNameLst>
                                          <p:attrName>style.visibility</p:attrName>
                                        </p:attrNameLst>
                                      </p:cBhvr>
                                      <p:to>
                                        <p:strVal val="visible"/>
                                      </p:to>
                                    </p:set>
                                    <p:animEffect transition="in" filter="fade">
                                      <p:cBhvr>
                                        <p:cTn id="7" dur="1"/>
                                        <p:tgtEl>
                                          <p:spTgt spid="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7">
                                            <p:txEl>
                                              <p:pRg st="1" end="1"/>
                                            </p:txEl>
                                          </p:spTgt>
                                        </p:tgtEl>
                                        <p:attrNameLst>
                                          <p:attrName>style.visibility</p:attrName>
                                        </p:attrNameLst>
                                      </p:cBhvr>
                                      <p:to>
                                        <p:strVal val="visible"/>
                                      </p:to>
                                    </p:set>
                                    <p:animEffect transition="in" filter="fade">
                                      <p:cBhvr>
                                        <p:cTn id="12" dur="1"/>
                                        <p:tgtEl>
                                          <p:spTgt spid="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7">
                                            <p:txEl>
                                              <p:pRg st="2" end="2"/>
                                            </p:txEl>
                                          </p:spTgt>
                                        </p:tgtEl>
                                        <p:attrNameLst>
                                          <p:attrName>style.visibility</p:attrName>
                                        </p:attrNameLst>
                                      </p:cBhvr>
                                      <p:to>
                                        <p:strVal val="visible"/>
                                      </p:to>
                                    </p:set>
                                    <p:animEffect transition="in" filter="fade">
                                      <p:cBhvr>
                                        <p:cTn id="17" dur="1"/>
                                        <p:tgtEl>
                                          <p:spTgt spid="2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7">
                                            <p:txEl>
                                              <p:pRg st="3" end="3"/>
                                            </p:txEl>
                                          </p:spTgt>
                                        </p:tgtEl>
                                        <p:attrNameLst>
                                          <p:attrName>style.visibility</p:attrName>
                                        </p:attrNameLst>
                                      </p:cBhvr>
                                      <p:to>
                                        <p:strVal val="visible"/>
                                      </p:to>
                                    </p:set>
                                    <p:animEffect transition="in" filter="fade">
                                      <p:cBhvr>
                                        <p:cTn id="22" dur="1"/>
                                        <p:tgtEl>
                                          <p:spTgt spid="26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7">
                                            <p:txEl>
                                              <p:pRg st="4" end="4"/>
                                            </p:txEl>
                                          </p:spTgt>
                                        </p:tgtEl>
                                        <p:attrNameLst>
                                          <p:attrName>style.visibility</p:attrName>
                                        </p:attrNameLst>
                                      </p:cBhvr>
                                      <p:to>
                                        <p:strVal val="visible"/>
                                      </p:to>
                                    </p:set>
                                    <p:animEffect transition="in" filter="fade">
                                      <p:cBhvr>
                                        <p:cTn id="27" dur="1"/>
                                        <p:tgtEl>
                                          <p:spTgt spid="26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Shape 27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Community</a:t>
            </a:r>
          </a:p>
        </p:txBody>
      </p:sp>
      <p:sp>
        <p:nvSpPr>
          <p:cNvPr id="273" name="Shape 27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dirty="0"/>
              <a:t>Best community ever (no, really)</a:t>
            </a:r>
          </a:p>
          <a:p>
            <a:pPr marL="514350" lvl="0" indent="-285750" rtl="0">
              <a:spcBef>
                <a:spcPts val="0"/>
              </a:spcBef>
              <a:buFont typeface="Arial" panose="020B0604020202020204" pitchFamily="34" charset="0"/>
              <a:buChar char="•"/>
            </a:pPr>
            <a:r>
              <a:rPr lang="en" dirty="0"/>
              <a:t>Community Testers (second layer)</a:t>
            </a:r>
          </a:p>
          <a:p>
            <a:pPr marL="514350" lvl="0" indent="-285750" rtl="0">
              <a:spcBef>
                <a:spcPts val="0"/>
              </a:spcBef>
              <a:buFont typeface="Arial" panose="020B0604020202020204" pitchFamily="34" charset="0"/>
              <a:buChar char="•"/>
            </a:pPr>
            <a:r>
              <a:rPr lang="en" dirty="0"/>
              <a:t>Freezes/hitches</a:t>
            </a:r>
          </a:p>
          <a:p>
            <a:pPr marL="514350" lvl="0" indent="-285750" rtl="0">
              <a:spcBef>
                <a:spcPts val="0"/>
              </a:spcBef>
              <a:buFont typeface="Arial" panose="020B0604020202020204" pitchFamily="34" charset="0"/>
              <a:buChar char="•"/>
            </a:pPr>
            <a:r>
              <a:rPr lang="en" dirty="0"/>
              <a:t>Network issues</a:t>
            </a:r>
          </a:p>
          <a:p>
            <a:pPr marL="514350" lvl="0" indent="-285750">
              <a:spcBef>
                <a:spcPts val="0"/>
              </a:spcBef>
              <a:buFont typeface="Arial" panose="020B0604020202020204" pitchFamily="34" charset="0"/>
              <a:buChar char="•"/>
            </a:pPr>
            <a:r>
              <a:rPr lang="en" dirty="0"/>
              <a:t>Forums, IRC, voice chat</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latin typeface="Helvetica Neue"/>
                <a:ea typeface="Helvetica Neue"/>
                <a:cs typeface="Helvetica Neue"/>
                <a:sym typeface="Helvetica Neue"/>
              </a:rPr>
              <a:t>Warframe</a:t>
            </a:r>
          </a:p>
        </p:txBody>
      </p:sp>
      <p:sp>
        <p:nvSpPr>
          <p:cNvPr id="65" name="Shape 65"/>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a:buClr>
                <a:srgbClr val="000000"/>
              </a:buClr>
              <a:buFont typeface="Arial" panose="020B0604020202020204" pitchFamily="34" charset="0"/>
              <a:buChar char="•"/>
            </a:pPr>
            <a:r>
              <a:rPr lang="en-CA" dirty="0">
                <a:solidFill>
                  <a:schemeClr val="tx1"/>
                </a:solidFill>
              </a:rPr>
              <a:t>A cooperative third person online action game</a:t>
            </a:r>
          </a:p>
          <a:p>
            <a:pPr marL="514350" indent="-285750">
              <a:buClr>
                <a:srgbClr val="000000"/>
              </a:buClr>
              <a:buFont typeface="Arial" panose="020B0604020202020204" pitchFamily="34" charset="0"/>
              <a:buChar char="•"/>
            </a:pPr>
            <a:r>
              <a:rPr lang="en" dirty="0">
                <a:solidFill>
                  <a:srgbClr val="000000"/>
                </a:solidFill>
              </a:rPr>
              <a:t>3 platforms (PC, PS4 (launch title), XB1) + China (PC+PS4)</a:t>
            </a:r>
          </a:p>
          <a:p>
            <a:pPr marL="514350" lvl="0" indent="-285750">
              <a:buClr>
                <a:srgbClr val="000000"/>
              </a:buClr>
              <a:buFont typeface="Arial" panose="020B0604020202020204" pitchFamily="34" charset="0"/>
              <a:buChar char="•"/>
            </a:pPr>
            <a:r>
              <a:rPr lang="en" dirty="0">
                <a:solidFill>
                  <a:srgbClr val="000000"/>
                </a:solidFill>
                <a:latin typeface="Helvetica Neue"/>
                <a:ea typeface="Helvetica Neue"/>
                <a:cs typeface="Helvetica Neue"/>
                <a:sym typeface="Helvetica Neue"/>
              </a:rPr>
              <a:t>2</a:t>
            </a:r>
            <a:r>
              <a:rPr lang="en" dirty="0">
                <a:solidFill>
                  <a:srgbClr val="000000"/>
                </a:solidFill>
              </a:rPr>
              <a:t>3</a:t>
            </a:r>
            <a:r>
              <a:rPr lang="en" dirty="0">
                <a:solidFill>
                  <a:srgbClr val="000000"/>
                </a:solidFill>
                <a:latin typeface="Helvetica Neue"/>
                <a:ea typeface="Helvetica Neue"/>
                <a:cs typeface="Helvetica Neue"/>
                <a:sym typeface="Helvetica Neue"/>
              </a:rPr>
              <a:t>+ millions accounts</a:t>
            </a:r>
          </a:p>
          <a:p>
            <a:pPr marL="514350" lvl="0" indent="-285750" rtl="0">
              <a:spcBef>
                <a:spcPts val="0"/>
              </a:spcBef>
              <a:buClr>
                <a:srgbClr val="000000"/>
              </a:buClr>
              <a:buFont typeface="Arial" panose="020B0604020202020204" pitchFamily="34" charset="0"/>
              <a:buChar char="•"/>
            </a:pPr>
            <a:r>
              <a:rPr lang="en" dirty="0">
                <a:solidFill>
                  <a:srgbClr val="000000"/>
                </a:solidFill>
              </a:rPr>
              <a:t>Typical CCU </a:t>
            </a:r>
            <a:r>
              <a:rPr lang="en" dirty="0">
                <a:solidFill>
                  <a:srgbClr val="000000"/>
                </a:solidFill>
                <a:latin typeface="Helvetica Neue"/>
                <a:ea typeface="Helvetica Neue"/>
                <a:cs typeface="Helvetica Neue"/>
                <a:sym typeface="Helvetica Neue"/>
              </a:rPr>
              <a:t>~45-50k+</a:t>
            </a:r>
            <a:r>
              <a:rPr lang="en" dirty="0">
                <a:solidFill>
                  <a:srgbClr val="000000"/>
                </a:solidFill>
              </a:rPr>
              <a:t> </a:t>
            </a:r>
            <a:r>
              <a:rPr lang="en" dirty="0">
                <a:solidFill>
                  <a:srgbClr val="000000"/>
                </a:solidFill>
                <a:latin typeface="Helvetica Neue"/>
                <a:ea typeface="Helvetica Neue"/>
                <a:cs typeface="Helvetica Neue"/>
                <a:sym typeface="Helvetica Neue"/>
              </a:rPr>
              <a:t>(PC)</a:t>
            </a:r>
          </a:p>
          <a:p>
            <a:pPr marL="514350" lvl="0" indent="-285750" rtl="0">
              <a:spcBef>
                <a:spcPts val="0"/>
              </a:spcBef>
              <a:buClr>
                <a:srgbClr val="000000"/>
              </a:buClr>
              <a:buFont typeface="Arial" panose="020B0604020202020204" pitchFamily="34" charset="0"/>
              <a:buChar char="•"/>
            </a:pPr>
            <a:r>
              <a:rPr lang="en" dirty="0">
                <a:solidFill>
                  <a:srgbClr val="000000"/>
                </a:solidFill>
                <a:latin typeface="Helvetica Neue"/>
                <a:ea typeface="Helvetica Neue"/>
                <a:cs typeface="Helvetica Neue"/>
                <a:sym typeface="Helvetica Neue"/>
              </a:rPr>
              <a:t>Weekly updates, frequent major updates (usually every 6-8 weeks)</a:t>
            </a:r>
          </a:p>
          <a:p>
            <a:pPr marL="514350" lvl="0" indent="-285750" rtl="0">
              <a:spcBef>
                <a:spcPts val="0"/>
              </a:spcBef>
              <a:buClr>
                <a:srgbClr val="000000"/>
              </a:buClr>
              <a:buFont typeface="Arial" panose="020B0604020202020204" pitchFamily="34" charset="0"/>
              <a:buChar char="•"/>
            </a:pPr>
            <a:r>
              <a:rPr lang="en" dirty="0">
                <a:solidFill>
                  <a:srgbClr val="000000"/>
                </a:solidFill>
              </a:rPr>
              <a:t>Own technology stack (everything from low-level socket code to matchmaking, all 3 platforms)</a:t>
            </a:r>
            <a:endParaRPr lang="en" dirty="0">
              <a:solidFill>
                <a:srgbClr val="000000"/>
              </a:solidFill>
              <a:latin typeface="Helvetica Neue"/>
              <a:ea typeface="Helvetica Neue"/>
              <a:cs typeface="Helvetica Neue"/>
              <a:sym typeface="Helvetica Neue"/>
            </a:endParaRPr>
          </a:p>
          <a:p>
            <a:pPr lvl="0">
              <a:spcBef>
                <a:spcPts val="0"/>
              </a:spcBef>
              <a:buNone/>
            </a:pPr>
            <a:endParaRPr dirty="0"/>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Shape 316"/>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dirty="0"/>
              <a:t>Third party libraries/external DLLs</a:t>
            </a:r>
          </a:p>
          <a:p>
            <a:pPr lvl="0">
              <a:spcBef>
                <a:spcPts val="0"/>
              </a:spcBef>
              <a:buNone/>
            </a:pPr>
            <a:endParaRPr dirty="0"/>
          </a:p>
        </p:txBody>
      </p:sp>
      <p:sp>
        <p:nvSpPr>
          <p:cNvPr id="317" name="Shape 317"/>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285750" lvl="0" indent="-285750">
              <a:spcBef>
                <a:spcPts val="0"/>
              </a:spcBef>
              <a:buFont typeface="Arial" panose="020B0604020202020204" pitchFamily="34" charset="0"/>
              <a:buChar char="•"/>
            </a:pPr>
            <a:r>
              <a:rPr lang="en-US" dirty="0"/>
              <a:t>Mostly beyond our control, but users blame you anyway (not your fault, but your problem)</a:t>
            </a:r>
          </a:p>
          <a:p>
            <a:pPr marL="285750" lvl="0" indent="-285750">
              <a:spcBef>
                <a:spcPts val="0"/>
              </a:spcBef>
              <a:buFont typeface="Arial" panose="020B0604020202020204" pitchFamily="34" charset="0"/>
              <a:buChar char="•"/>
            </a:pPr>
            <a:r>
              <a:rPr lang="en-US" dirty="0"/>
              <a:t>Third party libs: report a problem, wait for a new version</a:t>
            </a:r>
          </a:p>
          <a:p>
            <a:pPr marL="285750" lvl="0" indent="-285750">
              <a:spcBef>
                <a:spcPts val="0"/>
              </a:spcBef>
              <a:buFont typeface="Arial" panose="020B0604020202020204" pitchFamily="34" charset="0"/>
              <a:buChar char="•"/>
            </a:pPr>
            <a:r>
              <a:rPr lang="en-US" dirty="0"/>
              <a:t>External app: report a problem, detect and inform (video card software, various overlays)</a:t>
            </a:r>
          </a:p>
          <a:p>
            <a:pPr marL="285750" lvl="0" indent="-285750">
              <a:spcBef>
                <a:spcPts val="0"/>
              </a:spcBef>
              <a:buFont typeface="Arial" panose="020B0604020202020204" pitchFamily="34" charset="0"/>
              <a:buChar char="•"/>
            </a:pPr>
            <a:r>
              <a:rPr lang="en-US" dirty="0"/>
              <a:t>Also: early console SDKs (especially paths less traveled). Staring at assembly code again</a:t>
            </a:r>
          </a:p>
          <a:p>
            <a:pPr marL="285750" lvl="0" indent="-285750">
              <a:spcBef>
                <a:spcPts val="0"/>
              </a:spcBef>
              <a:buFont typeface="Arial" panose="020B0604020202020204" pitchFamily="34" charset="0"/>
              <a:buChar char="•"/>
            </a:pPr>
            <a:r>
              <a:rPr lang="en-US" dirty="0"/>
              <a:t>If you’re feeling brave, other options exhausted and you’re really bored: patching binaries by hand ([Sinilo13])</a:t>
            </a:r>
            <a:endParaRPr dirty="0"/>
          </a:p>
        </p:txBody>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Shape 32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Acknowledgments</a:t>
            </a:r>
          </a:p>
        </p:txBody>
      </p:sp>
      <p:sp>
        <p:nvSpPr>
          <p:cNvPr id="323" name="Shape 32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lnSpc>
                <a:spcPts val="1500"/>
              </a:lnSpc>
              <a:spcBef>
                <a:spcPts val="0"/>
              </a:spcBef>
              <a:buFont typeface="Arial" panose="020B0604020202020204" pitchFamily="34" charset="0"/>
              <a:buChar char="•"/>
            </a:pPr>
            <a:r>
              <a:rPr lang="en" dirty="0"/>
              <a:t>Warframe dev team</a:t>
            </a:r>
          </a:p>
          <a:p>
            <a:pPr marL="514350" lvl="0" indent="-285750">
              <a:lnSpc>
                <a:spcPts val="1500"/>
              </a:lnSpc>
              <a:spcBef>
                <a:spcPts val="0"/>
              </a:spcBef>
              <a:buFont typeface="Arial" panose="020B0604020202020204" pitchFamily="34" charset="0"/>
              <a:buChar char="•"/>
            </a:pPr>
            <a:r>
              <a:rPr lang="en" dirty="0"/>
              <a:t>Warframe community</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7"/>
        <p:cNvGrpSpPr/>
        <p:nvPr/>
      </p:nvGrpSpPr>
      <p:grpSpPr>
        <a:xfrm>
          <a:off x="0" y="0"/>
          <a:ext cx="0" cy="0"/>
          <a:chOff x="0" y="0"/>
          <a:chExt cx="0" cy="0"/>
        </a:xfrm>
      </p:grpSpPr>
      <p:sp>
        <p:nvSpPr>
          <p:cNvPr id="328" name="Shape 328"/>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endParaRPr/>
          </a:p>
        </p:txBody>
      </p:sp>
      <p:sp>
        <p:nvSpPr>
          <p:cNvPr id="329" name="Shape 329"/>
          <p:cNvSpPr txBox="1">
            <a:spLocks noGrp="1"/>
          </p:cNvSpPr>
          <p:nvPr>
            <p:ph type="body" idx="1"/>
          </p:nvPr>
        </p:nvSpPr>
        <p:spPr>
          <a:xfrm>
            <a:off x="311700" y="1152475"/>
            <a:ext cx="8520600" cy="3416400"/>
          </a:xfrm>
          <a:prstGeom prst="rect">
            <a:avLst/>
          </a:prstGeom>
        </p:spPr>
        <p:txBody>
          <a:bodyPr lIns="91425" tIns="91425" rIns="91425" bIns="91425" anchor="ctr" anchorCtr="0">
            <a:noAutofit/>
          </a:bodyPr>
          <a:lstStyle/>
          <a:p>
            <a:pPr lvl="0" algn="ctr">
              <a:spcBef>
                <a:spcPts val="0"/>
              </a:spcBef>
              <a:buNone/>
            </a:pPr>
            <a:endParaRPr sz="2400"/>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Text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5704959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Shape 340"/>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References</a:t>
            </a:r>
          </a:p>
        </p:txBody>
      </p:sp>
      <p:sp>
        <p:nvSpPr>
          <p:cNvPr id="341" name="Shape 341"/>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a:lnSpc>
                <a:spcPts val="1500"/>
              </a:lnSpc>
              <a:spcBef>
                <a:spcPts val="0"/>
              </a:spcBef>
              <a:buFont typeface="Arial" panose="020B0604020202020204" pitchFamily="34" charset="0"/>
              <a:buChar char="•"/>
            </a:pPr>
            <a:r>
              <a:rPr lang="en" dirty="0"/>
              <a:t>[Ruskin11] Ruskin, E. </a:t>
            </a:r>
            <a:r>
              <a:rPr lang="en" i="1" dirty="0"/>
              <a:t>Forensic Debugging</a:t>
            </a:r>
            <a:r>
              <a:rPr lang="en" dirty="0"/>
              <a:t> (GDC 2011)</a:t>
            </a:r>
          </a:p>
          <a:p>
            <a:pPr marL="514350" lvl="0" indent="-285750">
              <a:lnSpc>
                <a:spcPts val="1500"/>
              </a:lnSpc>
              <a:buFont typeface="Arial" panose="020B0604020202020204" pitchFamily="34" charset="0"/>
              <a:buChar char="•"/>
            </a:pPr>
            <a:r>
              <a:rPr lang="en" dirty="0"/>
              <a:t>[Sinilo13] Sinilo M., </a:t>
            </a:r>
            <a:r>
              <a:rPr lang="en" i="1" dirty="0"/>
              <a:t>Patching binaries</a:t>
            </a:r>
            <a:r>
              <a:rPr lang="en" dirty="0"/>
              <a:t>: </a:t>
            </a:r>
            <a:r>
              <a:rPr lang="en-CA" dirty="0">
                <a:hlinkClick r:id="rId3"/>
              </a:rPr>
              <a:t>http://msinilo.pl/blog/?p=1215</a:t>
            </a:r>
            <a:endParaRPr lang="en-CA" dirty="0"/>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Text Placeholder 2"/>
          <p:cNvSpPr>
            <a:spLocks noGrp="1"/>
          </p:cNvSpPr>
          <p:nvPr>
            <p:ph type="body" idx="1"/>
          </p:nvPr>
        </p:nvSpPr>
        <p:spPr/>
        <p:txBody>
          <a:bodyPr/>
          <a:lstStyle/>
          <a:p>
            <a:pPr algn="ctr"/>
            <a:r>
              <a:rPr lang="en-US" sz="6000" dirty="0">
                <a:solidFill>
                  <a:schemeClr val="tx1"/>
                </a:solidFill>
              </a:rPr>
              <a:t>Extra Slides</a:t>
            </a:r>
            <a:endParaRPr lang="en-CA" sz="6000" dirty="0">
              <a:solidFill>
                <a:schemeClr val="tx1"/>
              </a:solidFill>
            </a:endParaRPr>
          </a:p>
        </p:txBody>
      </p:sp>
    </p:spTree>
    <p:extLst>
      <p:ext uri="{BB962C8B-B14F-4D97-AF65-F5344CB8AC3E}">
        <p14:creationId xmlns:p14="http://schemas.microsoft.com/office/powerpoint/2010/main" val="31467067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dirty="0"/>
              <a:t>Spider sense – dynamic arrays</a:t>
            </a:r>
          </a:p>
        </p:txBody>
      </p:sp>
      <p:sp>
        <p:nvSpPr>
          <p:cNvPr id="180" name="Shape 180"/>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457200" lvl="0" indent="-228600" rtl="0">
              <a:spcBef>
                <a:spcPts val="0"/>
              </a:spcBef>
            </a:pPr>
            <a:r>
              <a:rPr lang="en" dirty="0"/>
              <a:t>Great container (std::vector &amp; friends), but a few problems</a:t>
            </a:r>
          </a:p>
          <a:p>
            <a:pPr marL="914400" lvl="1" indent="-228600" rtl="0">
              <a:lnSpc>
                <a:spcPct val="100000"/>
              </a:lnSpc>
              <a:spcBef>
                <a:spcPts val="0"/>
              </a:spcBef>
            </a:pPr>
            <a:r>
              <a:rPr lang="en" dirty="0"/>
              <a:t>push_back while iterating (often few levels down the call chain), can reallocate memory and invalidate iterators. Typical symptoms: crashing when trying to access memory pointed by an iterator</a:t>
            </a:r>
          </a:p>
          <a:p>
            <a:pPr marL="914400" lvl="1" indent="-228600">
              <a:lnSpc>
                <a:spcPct val="100000"/>
              </a:lnSpc>
              <a:spcBef>
                <a:spcPts val="0"/>
              </a:spcBef>
            </a:pPr>
            <a:r>
              <a:rPr lang="en" dirty="0"/>
              <a:t>indexing out of range (in some cases easy to tell from the dump). In many cases fine to access it, but data doesn’t make sense, so fails later when trying to use it.</a:t>
            </a:r>
          </a:p>
        </p:txBody>
      </p:sp>
      <p:pic>
        <p:nvPicPr>
          <p:cNvPr id="181" name="Shape 181"/>
          <p:cNvPicPr preferRelativeResize="0"/>
          <p:nvPr/>
        </p:nvPicPr>
        <p:blipFill>
          <a:blip r:embed="rId3">
            <a:alphaModFix/>
          </a:blip>
          <a:stretch>
            <a:fillRect/>
          </a:stretch>
        </p:blipFill>
        <p:spPr>
          <a:xfrm>
            <a:off x="7839062" y="-12"/>
            <a:ext cx="1304925" cy="1304925"/>
          </a:xfrm>
          <a:prstGeom prst="rect">
            <a:avLst/>
          </a:prstGeom>
          <a:noFill/>
          <a:ln>
            <a:noFill/>
          </a:ln>
        </p:spPr>
      </p:pic>
    </p:spTree>
  </p:cSld>
  <p:clrMapOvr>
    <a:masterClrMapping/>
  </p:clrMapOvr>
  <p:transition spd="slow">
    <p:cut/>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Shape 192"/>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Spider sense - multithreading</a:t>
            </a:r>
          </a:p>
        </p:txBody>
      </p:sp>
      <p:sp>
        <p:nvSpPr>
          <p:cNvPr id="193" name="Shape 193"/>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dirty="0"/>
              <a:t>Crash when reading/writing, data races</a:t>
            </a:r>
            <a:endParaRPr lang="en-US" dirty="0"/>
          </a:p>
          <a:p>
            <a:pPr marL="514350" lvl="0" indent="-285750" rtl="0">
              <a:spcBef>
                <a:spcPts val="0"/>
              </a:spcBef>
              <a:buFont typeface="Arial" panose="020B0604020202020204" pitchFamily="34" charset="0"/>
              <a:buChar char="•"/>
            </a:pPr>
            <a:r>
              <a:rPr lang="en" dirty="0"/>
              <a:t>See what other threads are doing</a:t>
            </a:r>
          </a:p>
          <a:p>
            <a:pPr marL="514350" lvl="0" indent="-285750" rtl="0">
              <a:spcBef>
                <a:spcPts val="0"/>
              </a:spcBef>
              <a:buFont typeface="Arial" panose="020B0604020202020204" pitchFamily="34" charset="0"/>
              <a:buChar char="•"/>
            </a:pPr>
            <a:r>
              <a:rPr lang="en" dirty="0"/>
              <a:t>Investigate all accesses, missing locks</a:t>
            </a:r>
          </a:p>
          <a:p>
            <a:pPr marL="514350" lvl="0" indent="-285750" rtl="0">
              <a:spcBef>
                <a:spcPts val="0"/>
              </a:spcBef>
              <a:buFont typeface="Arial" panose="020B0604020202020204" pitchFamily="34" charset="0"/>
              <a:buChar char="•"/>
            </a:pPr>
            <a:r>
              <a:rPr lang="en" dirty="0"/>
              <a:t>Sometimes adding Sleeps makes it easier to repro (more likely for jobs to overlap on your fast computer)</a:t>
            </a:r>
          </a:p>
          <a:p>
            <a:pPr marL="514350" lvl="0" indent="-285750" rtl="0">
              <a:spcBef>
                <a:spcPts val="0"/>
              </a:spcBef>
              <a:buFont typeface="Arial" panose="020B0604020202020204" pitchFamily="34" charset="0"/>
              <a:buChar char="•"/>
            </a:pPr>
            <a:r>
              <a:rPr lang="en" dirty="0"/>
              <a:t>Fake/failing locks - widen the race window, make it more obvious to detect concurrent access</a:t>
            </a:r>
            <a:br>
              <a:rPr lang="en" dirty="0"/>
            </a:br>
            <a:r>
              <a:rPr lang="en" dirty="0"/>
              <a:t>“</a:t>
            </a:r>
            <a:r>
              <a:rPr lang="en" dirty="0">
                <a:latin typeface="Consolas"/>
                <a:ea typeface="Consolas"/>
                <a:cs typeface="Consolas"/>
                <a:sym typeface="Consolas"/>
              </a:rPr>
              <a:t>Lock” = assert eq 0, set to 1</a:t>
            </a:r>
            <a:br>
              <a:rPr lang="en" dirty="0">
                <a:latin typeface="Consolas"/>
                <a:ea typeface="Consolas"/>
                <a:cs typeface="Consolas"/>
                <a:sym typeface="Consolas"/>
              </a:rPr>
            </a:br>
            <a:r>
              <a:rPr lang="en" dirty="0">
                <a:latin typeface="Consolas"/>
                <a:ea typeface="Consolas"/>
                <a:cs typeface="Consolas"/>
                <a:sym typeface="Consolas"/>
              </a:rPr>
              <a:t>“Unlock” = assert eq 1, set to 0</a:t>
            </a:r>
            <a:endParaRPr dirty="0"/>
          </a:p>
        </p:txBody>
      </p:sp>
      <p:pic>
        <p:nvPicPr>
          <p:cNvPr id="194" name="Shape 194"/>
          <p:cNvPicPr preferRelativeResize="0"/>
          <p:nvPr/>
        </p:nvPicPr>
        <p:blipFill>
          <a:blip r:embed="rId3">
            <a:alphaModFix/>
          </a:blip>
          <a:stretch>
            <a:fillRect/>
          </a:stretch>
        </p:blipFill>
        <p:spPr>
          <a:xfrm>
            <a:off x="7857949" y="0"/>
            <a:ext cx="1286049" cy="2186600"/>
          </a:xfrm>
          <a:prstGeom prst="rect">
            <a:avLst/>
          </a:prstGeom>
          <a:noFill/>
          <a:ln>
            <a:noFill/>
          </a:ln>
        </p:spPr>
      </p:pic>
    </p:spTree>
  </p:cSld>
  <p:clrMapOvr>
    <a:masterClrMapping/>
  </p:clrMapOvr>
  <p:transition spd="slow">
    <p:cut/>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Bugs – a social problem</a:t>
            </a:r>
            <a:endParaRPr lang="en-CA" dirty="0"/>
          </a:p>
        </p:txBody>
      </p:sp>
      <p:sp>
        <p:nvSpPr>
          <p:cNvPr id="3" name="Text Placeholder 2"/>
          <p:cNvSpPr>
            <a:spLocks noGrp="1"/>
          </p:cNvSpPr>
          <p:nvPr>
            <p:ph type="body" idx="1"/>
          </p:nvPr>
        </p:nvSpPr>
        <p:spPr/>
        <p:txBody>
          <a:bodyPr/>
          <a:lstStyle/>
          <a:p>
            <a:pPr marL="514350" lvl="0" indent="-285750">
              <a:buFont typeface="Arial" panose="020B0604020202020204" pitchFamily="34" charset="0"/>
              <a:buChar char="•"/>
            </a:pPr>
            <a:r>
              <a:rPr lang="en" dirty="0"/>
              <a:t>No man’s land, “the bystander effect” (probability of help inversely related to the number of bystenders)</a:t>
            </a:r>
          </a:p>
          <a:p>
            <a:pPr marL="514350" lvl="0" indent="-285750">
              <a:buFont typeface="Arial" panose="020B0604020202020204" pitchFamily="34" charset="0"/>
              <a:buChar char="•"/>
            </a:pPr>
            <a:r>
              <a:rPr lang="en" dirty="0"/>
              <a:t>Situation a little bit better in a typical game team, not a problem with serious bugs</a:t>
            </a:r>
          </a:p>
          <a:p>
            <a:pPr marL="514350" lvl="0" indent="-285750">
              <a:buFont typeface="Arial" panose="020B0604020202020204" pitchFamily="34" charset="0"/>
              <a:buChar char="•"/>
            </a:pPr>
            <a:r>
              <a:rPr lang="en" dirty="0"/>
              <a:t>Cracks between layers again – problems when multiple modules overlap</a:t>
            </a:r>
          </a:p>
          <a:p>
            <a:pPr marL="514350" lvl="0" indent="-285750">
              <a:buFont typeface="Arial" panose="020B0604020202020204" pitchFamily="34" charset="0"/>
              <a:buChar char="•"/>
            </a:pPr>
            <a:r>
              <a:rPr lang="en" dirty="0"/>
              <a:t>Gamification: top issues lists, bounties</a:t>
            </a:r>
          </a:p>
          <a:p>
            <a:pPr marL="514350" lvl="0" indent="-285750">
              <a:buFont typeface="Arial" panose="020B0604020202020204" pitchFamily="34" charset="0"/>
              <a:buChar char="•"/>
            </a:pPr>
            <a:r>
              <a:rPr lang="en" dirty="0"/>
              <a:t>Systemic tweaks: clear responsibilities, encourage team members to move outside their comfort zones (especially new employees, one of the best ways to get familiar with the codebase)</a:t>
            </a:r>
            <a:endParaRPr lang="en-CA" dirty="0"/>
          </a:p>
        </p:txBody>
      </p:sp>
    </p:spTree>
    <p:extLst>
      <p:ext uri="{BB962C8B-B14F-4D97-AF65-F5344CB8AC3E}">
        <p14:creationId xmlns:p14="http://schemas.microsoft.com/office/powerpoint/2010/main" val="2344586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2" name="Shape 72"/>
          <p:cNvSpPr txBox="1">
            <a:spLocks noGrp="1"/>
          </p:cNvSpPr>
          <p:nvPr>
            <p:ph type="title"/>
          </p:nvPr>
        </p:nvSpPr>
        <p:spPr>
          <a:prstGeom prst="rect">
            <a:avLst/>
          </a:prstGeom>
        </p:spPr>
        <p:txBody>
          <a:bodyPr lIns="91425" tIns="91425" rIns="91425" bIns="91425" anchor="t" anchorCtr="0">
            <a:noAutofit/>
          </a:bodyPr>
          <a:lstStyle/>
          <a:p>
            <a:pPr lvl="0" rtl="0">
              <a:spcBef>
                <a:spcPts val="0"/>
              </a:spcBef>
              <a:buNone/>
            </a:pPr>
            <a:r>
              <a:rPr lang="en" dirty="0">
                <a:latin typeface="Helvetica Neue"/>
                <a:ea typeface="Helvetica Neue"/>
                <a:cs typeface="Helvetica Neue"/>
                <a:sym typeface="Helvetica Neue"/>
              </a:rPr>
              <a:t>Debugging multiplayer code</a:t>
            </a:r>
          </a:p>
        </p:txBody>
      </p:sp>
      <p:sp>
        <p:nvSpPr>
          <p:cNvPr id="73" name="Shape 73"/>
          <p:cNvSpPr txBox="1">
            <a:spLocks noGrp="1"/>
          </p:cNvSpPr>
          <p:nvPr>
            <p:ph type="body" idx="1"/>
          </p:nvPr>
        </p:nvSpPr>
        <p:spPr>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dirty="0">
                <a:latin typeface="Helvetica Neue"/>
                <a:ea typeface="Helvetica Neue"/>
                <a:cs typeface="Helvetica Neue"/>
                <a:sym typeface="Helvetica Neue"/>
              </a:rPr>
              <a:t>Debugging games is hard</a:t>
            </a:r>
          </a:p>
          <a:p>
            <a:pPr marL="514350" lvl="0" indent="-285750" rtl="0">
              <a:spcBef>
                <a:spcPts val="0"/>
              </a:spcBef>
              <a:buFont typeface="Arial" panose="020B0604020202020204" pitchFamily="34" charset="0"/>
              <a:buChar char="•"/>
            </a:pPr>
            <a:r>
              <a:rPr lang="en" dirty="0">
                <a:latin typeface="Helvetica Neue"/>
                <a:ea typeface="Helvetica Neue"/>
                <a:cs typeface="Helvetica Neue"/>
                <a:sym typeface="Helvetica Neue"/>
              </a:rPr>
              <a:t>Debugging a MP game - like multi core, but no idea what other cores are doing</a:t>
            </a:r>
          </a:p>
          <a:p>
            <a:pPr marL="514350" lvl="0" indent="-285750" rtl="0">
              <a:spcBef>
                <a:spcPts val="0"/>
              </a:spcBef>
              <a:buFont typeface="Arial" panose="020B0604020202020204" pitchFamily="34" charset="0"/>
              <a:buChar char="•"/>
            </a:pPr>
            <a:r>
              <a:rPr lang="en" dirty="0">
                <a:latin typeface="Helvetica Neue"/>
                <a:ea typeface="Helvetica Neue"/>
                <a:cs typeface="Helvetica Neue"/>
                <a:sym typeface="Helvetica Neue"/>
              </a:rPr>
              <a:t>Debugging a constantly evolving MP game...</a:t>
            </a:r>
          </a:p>
          <a:p>
            <a:pPr marL="514350" lvl="0" indent="-285750" rtl="0">
              <a:spcBef>
                <a:spcPts val="0"/>
              </a:spcBef>
              <a:buFont typeface="Arial" panose="020B0604020202020204" pitchFamily="34" charset="0"/>
              <a:buChar char="•"/>
            </a:pPr>
            <a:r>
              <a:rPr lang="en" dirty="0">
                <a:latin typeface="Helvetica Neue"/>
                <a:ea typeface="Helvetica Neue"/>
                <a:cs typeface="Helvetica Neue"/>
                <a:sym typeface="Helvetica Neue"/>
              </a:rPr>
              <a:t>...running across N operating systems and hardware configurations =</a:t>
            </a:r>
          </a:p>
        </p:txBody>
      </p:sp>
      <p:pic>
        <p:nvPicPr>
          <p:cNvPr id="74" name="Shape 74"/>
          <p:cNvPicPr preferRelativeResize="0"/>
          <p:nvPr/>
        </p:nvPicPr>
        <p:blipFill>
          <a:blip r:embed="rId4">
            <a:alphaModFix/>
          </a:blip>
          <a:stretch>
            <a:fillRect/>
          </a:stretch>
        </p:blipFill>
        <p:spPr>
          <a:xfrm>
            <a:off x="2827338" y="3234525"/>
            <a:ext cx="3489325" cy="1708200"/>
          </a:xfrm>
          <a:prstGeom prst="rect">
            <a:avLst/>
          </a:prstGeom>
          <a:ln>
            <a:noFill/>
          </a:ln>
          <a:effectLst>
            <a:softEdge rad="112500"/>
          </a:effectLst>
        </p:spPr>
      </p:pic>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fade">
                                      <p:cBhvr>
                                        <p:cTn id="23" dur="1"/>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Knowledge is power</a:t>
            </a:r>
          </a:p>
        </p:txBody>
      </p:sp>
      <p:sp>
        <p:nvSpPr>
          <p:cNvPr id="98" name="Shape 9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rtl="0">
              <a:spcBef>
                <a:spcPts val="0"/>
              </a:spcBef>
              <a:buFont typeface="Arial" panose="020B0604020202020204" pitchFamily="34" charset="0"/>
              <a:buChar char="•"/>
            </a:pPr>
            <a:r>
              <a:rPr lang="en" dirty="0"/>
              <a:t>Collecting bugs/crash information to a database of your choice</a:t>
            </a:r>
          </a:p>
          <a:p>
            <a:pPr marL="514350" lvl="0" indent="-285750" rtl="0">
              <a:spcBef>
                <a:spcPts val="0"/>
              </a:spcBef>
              <a:buFont typeface="Arial" panose="020B0604020202020204" pitchFamily="34" charset="0"/>
              <a:buChar char="•"/>
            </a:pPr>
            <a:r>
              <a:rPr lang="en" dirty="0"/>
              <a:t>In most cases - extension of an internal system (unhandled exception handler, uploaded to a global server)</a:t>
            </a:r>
          </a:p>
          <a:p>
            <a:pPr marL="514350" lvl="0" indent="-285750" rtl="0">
              <a:spcBef>
                <a:spcPts val="0"/>
              </a:spcBef>
              <a:buFont typeface="Arial" panose="020B0604020202020204" pitchFamily="34" charset="0"/>
              <a:buChar char="•"/>
            </a:pPr>
            <a:r>
              <a:rPr lang="en" dirty="0"/>
              <a:t>No longer shielded by publisher, can be overwhelming at first. Higher CCU = more crashes (1/32k chance -- seemingly crashing all the time)</a:t>
            </a:r>
          </a:p>
          <a:p>
            <a:pPr marL="514350" lvl="0" indent="-285750">
              <a:spcBef>
                <a:spcPts val="0"/>
              </a:spcBef>
              <a:buFont typeface="Arial" panose="020B0604020202020204" pitchFamily="34" charset="0"/>
              <a:buChar char="•"/>
            </a:pPr>
            <a:r>
              <a:rPr lang="en" dirty="0"/>
              <a:t>Include important details in the bug itself (OS, 32/64-bit, CPU, account…) for easy filtering</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Shape 10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Analyzing data</a:t>
            </a:r>
          </a:p>
        </p:txBody>
      </p:sp>
      <p:sp>
        <p:nvSpPr>
          <p:cNvPr id="104" name="Shape 104"/>
          <p:cNvSpPr txBox="1"/>
          <p:nvPr/>
        </p:nvSpPr>
        <p:spPr>
          <a:xfrm>
            <a:off x="430450" y="1278550"/>
            <a:ext cx="8264700" cy="1296900"/>
          </a:xfrm>
          <a:prstGeom prst="rect">
            <a:avLst/>
          </a:prstGeom>
          <a:noFill/>
          <a:ln>
            <a:noFill/>
          </a:ln>
        </p:spPr>
        <p:txBody>
          <a:bodyPr lIns="91425" tIns="91425" rIns="91425" bIns="91425" anchor="t" anchorCtr="0">
            <a:noAutofit/>
          </a:bodyPr>
          <a:lstStyle/>
          <a:p>
            <a:pPr lvl="0">
              <a:spcBef>
                <a:spcPts val="0"/>
              </a:spcBef>
              <a:buNone/>
            </a:pPr>
            <a:endParaRPr sz="1600">
              <a:latin typeface="Helvetica Neue"/>
              <a:ea typeface="Helvetica Neue"/>
              <a:cs typeface="Helvetica Neue"/>
              <a:sym typeface="Helvetica Neue"/>
            </a:endParaRPr>
          </a:p>
        </p:txBody>
      </p:sp>
      <p:sp>
        <p:nvSpPr>
          <p:cNvPr id="105" name="Shape 105"/>
          <p:cNvSpPr/>
          <p:nvPr/>
        </p:nvSpPr>
        <p:spPr>
          <a:xfrm>
            <a:off x="379200" y="1234575"/>
            <a:ext cx="8385600" cy="9783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Clr>
                <a:schemeClr val="dk1"/>
              </a:buClr>
              <a:buSzPct val="68750"/>
              <a:buFont typeface="Arial"/>
              <a:buNone/>
            </a:pPr>
            <a:r>
              <a:rPr lang="en" sz="1600" i="1">
                <a:solidFill>
                  <a:schemeClr val="dk1"/>
                </a:solidFill>
                <a:latin typeface="Helvetica Neue"/>
                <a:ea typeface="Helvetica Neue"/>
                <a:cs typeface="Helvetica Neue"/>
                <a:sym typeface="Helvetica Neue"/>
              </a:rPr>
              <a:t>“...there is no religious demagogue worse than an engineer arguing from intuition instead of data.”</a:t>
            </a:r>
          </a:p>
          <a:p>
            <a:pPr lvl="0" rtl="0">
              <a:spcBef>
                <a:spcPts val="0"/>
              </a:spcBef>
              <a:buClr>
                <a:schemeClr val="dk1"/>
              </a:buClr>
              <a:buSzPct val="68750"/>
              <a:buFont typeface="Arial"/>
              <a:buNone/>
            </a:pPr>
            <a:r>
              <a:rPr lang="en" sz="1600">
                <a:solidFill>
                  <a:schemeClr val="dk1"/>
                </a:solidFill>
                <a:latin typeface="Helvetica Neue"/>
                <a:ea typeface="Helvetica Neue"/>
                <a:cs typeface="Helvetica Neue"/>
                <a:sym typeface="Helvetica Neue"/>
              </a:rPr>
              <a:t>Robert P. Colwell, The Pentium Chronicles</a:t>
            </a:r>
          </a:p>
          <a:p>
            <a:pPr lvl="0">
              <a:spcBef>
                <a:spcPts val="0"/>
              </a:spcBef>
              <a:buNone/>
            </a:pPr>
            <a:endParaRPr/>
          </a:p>
        </p:txBody>
      </p:sp>
      <p:sp>
        <p:nvSpPr>
          <p:cNvPr id="106" name="Shape 106"/>
          <p:cNvSpPr txBox="1">
            <a:spLocks noGrp="1"/>
          </p:cNvSpPr>
          <p:nvPr>
            <p:ph type="body" idx="1"/>
          </p:nvPr>
        </p:nvSpPr>
        <p:spPr>
          <a:xfrm>
            <a:off x="311700" y="1152475"/>
            <a:ext cx="8520600" cy="3416400"/>
          </a:xfrm>
          <a:prstGeom prst="rect">
            <a:avLst/>
          </a:prstGeom>
          <a:ln>
            <a:noFill/>
          </a:ln>
        </p:spPr>
        <p:txBody>
          <a:bodyPr lIns="91425" tIns="91425" rIns="91425" bIns="91425" anchor="t" anchorCtr="0">
            <a:noAutofit/>
          </a:bodyPr>
          <a:lstStyle/>
          <a:p>
            <a:pPr lvl="0" rtl="0">
              <a:lnSpc>
                <a:spcPts val="1500"/>
              </a:lnSpc>
              <a:spcBef>
                <a:spcPts val="0"/>
              </a:spcBef>
              <a:buNone/>
            </a:pPr>
            <a:endParaRPr dirty="0"/>
          </a:p>
          <a:p>
            <a:pPr lvl="0" rtl="0">
              <a:spcBef>
                <a:spcPts val="0"/>
              </a:spcBef>
              <a:buNone/>
            </a:pPr>
            <a:endParaRPr lang="en-US" dirty="0"/>
          </a:p>
          <a:p>
            <a:pPr lvl="0" rtl="0">
              <a:spcBef>
                <a:spcPts val="0"/>
              </a:spcBef>
              <a:buNone/>
            </a:pPr>
            <a:endParaRPr lang="en" dirty="0"/>
          </a:p>
          <a:p>
            <a:pPr marL="514350" indent="-285750">
              <a:buFont typeface="Arial" panose="020B0604020202020204" pitchFamily="34" charset="0"/>
              <a:buChar char="•"/>
            </a:pPr>
            <a:r>
              <a:rPr lang="en" dirty="0"/>
              <a:t>Do not guess -- build a system to analyze </a:t>
            </a:r>
            <a:r>
              <a:rPr lang="en"/>
              <a:t>incoming cases</a:t>
            </a:r>
            <a:endParaRPr lang="en" dirty="0"/>
          </a:p>
          <a:p>
            <a:pPr marL="514350" lvl="0" indent="-285750" rtl="0">
              <a:spcBef>
                <a:spcPts val="0"/>
              </a:spcBef>
              <a:buFont typeface="Arial" panose="020B0604020202020204" pitchFamily="34" charset="0"/>
              <a:buChar char="•"/>
            </a:pPr>
            <a:r>
              <a:rPr lang="en" dirty="0"/>
              <a:t>Can start small (e.g. “Top 10 crashes in the latest build”), keep adding details</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a:spcBef>
                <a:spcPts val="0"/>
              </a:spcBef>
              <a:buNone/>
            </a:pPr>
            <a:r>
              <a:rPr lang="en"/>
              <a:t>Our system</a:t>
            </a:r>
          </a:p>
        </p:txBody>
      </p:sp>
      <p:sp>
        <p:nvSpPr>
          <p:cNvPr id="112" name="Shape 112"/>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a:buFont typeface="Arial" panose="020B0604020202020204" pitchFamily="34" charset="0"/>
              <a:buChar char="•"/>
            </a:pPr>
            <a:r>
              <a:rPr lang="en" dirty="0"/>
              <a:t>Top X most frequent crashes, can be filtered by category (networking, system, game, ...)</a:t>
            </a:r>
            <a:endParaRPr lang="en-US" dirty="0"/>
          </a:p>
          <a:p>
            <a:pPr marL="514350" lvl="0" indent="-285750" rtl="0">
              <a:spcBef>
                <a:spcPts val="0"/>
              </a:spcBef>
              <a:buFont typeface="Arial" panose="020B0604020202020204" pitchFamily="34" charset="0"/>
              <a:buChar char="•"/>
            </a:pPr>
            <a:r>
              <a:rPr lang="en" dirty="0"/>
              <a:t>Cross referencing (past builds)</a:t>
            </a:r>
          </a:p>
          <a:p>
            <a:pPr marL="514350" lvl="0" indent="-285750" rtl="0">
              <a:spcBef>
                <a:spcPts val="0"/>
              </a:spcBef>
              <a:buFont typeface="Arial" panose="020B0604020202020204" pitchFamily="34" charset="0"/>
              <a:buChar char="•"/>
            </a:pPr>
            <a:r>
              <a:rPr lang="en" dirty="0"/>
              <a:t>Crashes/hour graph for every build</a:t>
            </a:r>
          </a:p>
          <a:p>
            <a:pPr marL="514350" lvl="0" indent="-285750" rtl="0">
              <a:spcBef>
                <a:spcPts val="0"/>
              </a:spcBef>
              <a:buFont typeface="Arial" panose="020B0604020202020204" pitchFamily="34" charset="0"/>
              <a:buChar char="•"/>
            </a:pPr>
            <a:r>
              <a:rPr lang="en" dirty="0"/>
              <a:t>Global stats – bug breakdown (intuition vs cold facts)</a:t>
            </a:r>
          </a:p>
          <a:p>
            <a:pPr marL="514350" lvl="0" indent="-285750" rtl="0">
              <a:spcBef>
                <a:spcPts val="0"/>
              </a:spcBef>
              <a:buFont typeface="Arial" panose="020B0604020202020204" pitchFamily="34" charset="0"/>
              <a:buChar char="•"/>
            </a:pPr>
            <a:r>
              <a:rPr lang="en" dirty="0"/>
              <a:t>Guess how many one-off crashes we get?</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Our system</a:t>
            </a:r>
          </a:p>
        </p:txBody>
      </p:sp>
      <p:sp>
        <p:nvSpPr>
          <p:cNvPr id="118" name="Shape 118"/>
          <p:cNvSpPr txBox="1">
            <a:spLocks noGrp="1"/>
          </p:cNvSpPr>
          <p:nvPr>
            <p:ph type="body" idx="1"/>
          </p:nvPr>
        </p:nvSpPr>
        <p:spPr>
          <a:xfrm>
            <a:off x="311700" y="1152475"/>
            <a:ext cx="8520600" cy="3416400"/>
          </a:xfrm>
          <a:prstGeom prst="rect">
            <a:avLst/>
          </a:prstGeom>
        </p:spPr>
        <p:txBody>
          <a:bodyPr lIns="91425" tIns="91425" rIns="91425" bIns="91425" anchor="t" anchorCtr="0">
            <a:noAutofit/>
          </a:bodyPr>
          <a:lstStyle/>
          <a:p>
            <a:pPr marL="514350" lvl="0" indent="-285750">
              <a:buFont typeface="Arial" panose="020B0604020202020204" pitchFamily="34" charset="0"/>
              <a:buChar char="•"/>
            </a:pPr>
            <a:r>
              <a:rPr lang="en" dirty="0"/>
              <a:t>Top X most frequent crashes, can be filtered by category (networking, system, game, ...)</a:t>
            </a:r>
            <a:endParaRPr lang="en-US" dirty="0"/>
          </a:p>
          <a:p>
            <a:pPr marL="514350" lvl="0" indent="-285750" rtl="0">
              <a:spcBef>
                <a:spcPts val="0"/>
              </a:spcBef>
              <a:buFont typeface="Arial" panose="020B0604020202020204" pitchFamily="34" charset="0"/>
              <a:buChar char="•"/>
            </a:pPr>
            <a:r>
              <a:rPr lang="en" dirty="0"/>
              <a:t>Cross referencing (past builds)</a:t>
            </a:r>
          </a:p>
          <a:p>
            <a:pPr marL="514350" lvl="0" indent="-285750" rtl="0">
              <a:spcBef>
                <a:spcPts val="0"/>
              </a:spcBef>
              <a:buFont typeface="Arial" panose="020B0604020202020204" pitchFamily="34" charset="0"/>
              <a:buChar char="•"/>
            </a:pPr>
            <a:r>
              <a:rPr lang="en" dirty="0"/>
              <a:t>Crashes/hour graph for every build</a:t>
            </a:r>
          </a:p>
          <a:p>
            <a:pPr marL="514350" lvl="0" indent="-285750">
              <a:buFont typeface="Arial" panose="020B0604020202020204" pitchFamily="34" charset="0"/>
              <a:buChar char="•"/>
            </a:pPr>
            <a:r>
              <a:rPr lang="en" dirty="0"/>
              <a:t>Global stats – bug breakdown (intuition vs cold facts)</a:t>
            </a:r>
          </a:p>
          <a:p>
            <a:pPr marL="514350" lvl="0" indent="-285750" rtl="0">
              <a:spcBef>
                <a:spcPts val="0"/>
              </a:spcBef>
              <a:buFont typeface="Arial" panose="020B0604020202020204" pitchFamily="34" charset="0"/>
              <a:buChar char="•"/>
            </a:pPr>
            <a:r>
              <a:rPr lang="en" dirty="0"/>
              <a:t>Guess how many one-off crashes we get? </a:t>
            </a:r>
            <a:r>
              <a:rPr lang="en" b="1" dirty="0"/>
              <a:t>~80%! </a:t>
            </a:r>
            <a:r>
              <a:rPr lang="en" dirty="0"/>
              <a:t>(good... and bad)</a:t>
            </a:r>
          </a:p>
          <a:p>
            <a:pPr lvl="0" rtl="0">
              <a:spcBef>
                <a:spcPts val="0"/>
              </a:spcBef>
              <a:buNone/>
            </a:pPr>
            <a:endParaRPr dirty="0"/>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445025"/>
            <a:ext cx="8520600" cy="572700"/>
          </a:xfrm>
          <a:prstGeom prst="rect">
            <a:avLst/>
          </a:prstGeom>
        </p:spPr>
        <p:txBody>
          <a:bodyPr lIns="91425" tIns="91425" rIns="91425" bIns="91425" anchor="t" anchorCtr="0">
            <a:noAutofit/>
          </a:bodyPr>
          <a:lstStyle/>
          <a:p>
            <a:pPr lvl="0" rtl="0">
              <a:spcBef>
                <a:spcPts val="0"/>
              </a:spcBef>
              <a:buNone/>
            </a:pPr>
            <a:r>
              <a:rPr lang="en"/>
              <a:t>Our system</a:t>
            </a:r>
          </a:p>
        </p:txBody>
      </p:sp>
      <p:sp>
        <p:nvSpPr>
          <p:cNvPr id="124" name="Shape 124"/>
          <p:cNvSpPr txBox="1">
            <a:spLocks noGrp="1"/>
          </p:cNvSpPr>
          <p:nvPr>
            <p:ph type="body" idx="1"/>
          </p:nvPr>
        </p:nvSpPr>
        <p:spPr>
          <a:xfrm>
            <a:off x="311150" y="1152525"/>
            <a:ext cx="8521700" cy="3788526"/>
          </a:xfrm>
          <a:prstGeom prst="rect">
            <a:avLst/>
          </a:prstGeom>
        </p:spPr>
        <p:txBody>
          <a:bodyPr lIns="91425" tIns="91425" rIns="91425" bIns="91425" anchor="t" anchorCtr="0">
            <a:noAutofit/>
          </a:bodyPr>
          <a:lstStyle/>
          <a:p>
            <a:pPr marL="514350" lvl="0" indent="-285750">
              <a:buFont typeface="Arial" panose="020B0604020202020204" pitchFamily="34" charset="0"/>
              <a:buChar char="•"/>
            </a:pPr>
            <a:r>
              <a:rPr lang="en" dirty="0"/>
              <a:t>Top X most frequent crashes, can be filtered by category (networking, system, game, ...)</a:t>
            </a:r>
            <a:endParaRPr lang="en-US" dirty="0"/>
          </a:p>
          <a:p>
            <a:pPr marL="514350" lvl="0" indent="-285750" rtl="0">
              <a:spcBef>
                <a:spcPts val="0"/>
              </a:spcBef>
              <a:buFont typeface="Arial" panose="020B0604020202020204" pitchFamily="34" charset="0"/>
              <a:buChar char="•"/>
            </a:pPr>
            <a:r>
              <a:rPr lang="en" dirty="0"/>
              <a:t>Cross referencing (past builds)</a:t>
            </a:r>
          </a:p>
          <a:p>
            <a:pPr marL="514350" lvl="0" indent="-285750" rtl="0">
              <a:spcBef>
                <a:spcPts val="0"/>
              </a:spcBef>
              <a:buFont typeface="Arial" panose="020B0604020202020204" pitchFamily="34" charset="0"/>
              <a:buChar char="•"/>
            </a:pPr>
            <a:r>
              <a:rPr lang="en" dirty="0"/>
              <a:t>Crashes/hour graph for every build</a:t>
            </a:r>
          </a:p>
          <a:p>
            <a:pPr marL="514350" lvl="0" indent="-285750">
              <a:buFont typeface="Arial" panose="020B0604020202020204" pitchFamily="34" charset="0"/>
              <a:buChar char="•"/>
            </a:pPr>
            <a:r>
              <a:rPr lang="en" dirty="0"/>
              <a:t>Global stats – bug breakdown (intuition vs cold facts)</a:t>
            </a:r>
          </a:p>
          <a:p>
            <a:pPr marL="514350" lvl="0" indent="-285750" rtl="0">
              <a:spcBef>
                <a:spcPts val="0"/>
              </a:spcBef>
              <a:buFont typeface="Arial" panose="020B0604020202020204" pitchFamily="34" charset="0"/>
              <a:buChar char="•"/>
            </a:pPr>
            <a:r>
              <a:rPr lang="en" dirty="0"/>
              <a:t>Guess how many one-off crashes we get? </a:t>
            </a:r>
            <a:r>
              <a:rPr lang="en" b="1" dirty="0"/>
              <a:t>~80%! </a:t>
            </a:r>
            <a:r>
              <a:rPr lang="en" dirty="0"/>
              <a:t>(good... and bad)</a:t>
            </a:r>
          </a:p>
          <a:p>
            <a:pPr marL="514350" lvl="0" indent="-285750" rtl="0">
              <a:spcBef>
                <a:spcPts val="0"/>
              </a:spcBef>
              <a:buFont typeface="Arial" panose="020B0604020202020204" pitchFamily="34" charset="0"/>
              <a:buChar char="•"/>
            </a:pPr>
            <a:r>
              <a:rPr lang="en" dirty="0"/>
              <a:t>Usually almost 30% of all crashes in the top 5 issues (4/5 of these tend to be in drivers/external DLLs these days)</a:t>
            </a:r>
          </a:p>
          <a:p>
            <a:pPr lvl="0" rtl="0">
              <a:spcBef>
                <a:spcPts val="0"/>
              </a:spcBef>
              <a:buNone/>
            </a:pPr>
            <a:endParaRPr dirty="0"/>
          </a:p>
        </p:txBody>
      </p:sp>
    </p:spTree>
  </p:cSld>
  <p:clrMapOvr>
    <a:masterClrMapping/>
  </p:clrMapOvr>
  <p:transition spd="slow">
    <p:cut/>
  </p:transition>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16787</TotalTime>
  <Words>1993</Words>
  <Application>Microsoft Office PowerPoint</Application>
  <PresentationFormat>On-screen Show (16:9)</PresentationFormat>
  <Paragraphs>180</Paragraphs>
  <Slides>38</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Consolas</vt:lpstr>
      <vt:lpstr>Helvetica Neue</vt:lpstr>
      <vt:lpstr>simple-light-2</vt:lpstr>
      <vt:lpstr>PowerPoint Presentation</vt:lpstr>
      <vt:lpstr>Outline</vt:lpstr>
      <vt:lpstr>Warframe</vt:lpstr>
      <vt:lpstr>Debugging multiplayer code</vt:lpstr>
      <vt:lpstr>Knowledge is power</vt:lpstr>
      <vt:lpstr>Analyzing data</vt:lpstr>
      <vt:lpstr>Our system</vt:lpstr>
      <vt:lpstr>Our system</vt:lpstr>
      <vt:lpstr>Our system</vt:lpstr>
      <vt:lpstr>Crash report – log file</vt:lpstr>
      <vt:lpstr>Look for cracks between layers</vt:lpstr>
      <vt:lpstr>Parsing logs</vt:lpstr>
      <vt:lpstr>Object leaks</vt:lpstr>
      <vt:lpstr>Congestion control tests</vt:lpstr>
      <vt:lpstr>Crash report - dumps</vt:lpstr>
      <vt:lpstr>Instrumenting crash dumps</vt:lpstr>
      <vt:lpstr>LogBug</vt:lpstr>
      <vt:lpstr>Deploying to public</vt:lpstr>
      <vt:lpstr>Chasing a suspect</vt:lpstr>
      <vt:lpstr>Adding dimensions</vt:lpstr>
      <vt:lpstr>Adding dimensions</vt:lpstr>
      <vt:lpstr>Example unit test </vt:lpstr>
      <vt:lpstr>The aftermath</vt:lpstr>
      <vt:lpstr>LogBug strikes again </vt:lpstr>
      <vt:lpstr>Compiler bugs</vt:lpstr>
      <vt:lpstr>Compiler bugs</vt:lpstr>
      <vt:lpstr>Compiler bugs… and CPU differences</vt:lpstr>
      <vt:lpstr>Freezes/hitches</vt:lpstr>
      <vt:lpstr>Community</vt:lpstr>
      <vt:lpstr>Third party libraries/external DLLs </vt:lpstr>
      <vt:lpstr>Acknowledgments</vt:lpstr>
      <vt:lpstr>PowerPoint Presentation</vt:lpstr>
      <vt:lpstr>PowerPoint Presentation</vt:lpstr>
      <vt:lpstr>References</vt:lpstr>
      <vt:lpstr>PowerPoint Presentation</vt:lpstr>
      <vt:lpstr>Spider sense – dynamic arrays</vt:lpstr>
      <vt:lpstr>Spider sense - multithreading</vt:lpstr>
      <vt:lpstr>Bugs – a social problem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Maciej</dc:creator>
  <cp:lastModifiedBy>Maciej Sinilo</cp:lastModifiedBy>
  <cp:revision>108</cp:revision>
  <dcterms:modified xsi:type="dcterms:W3CDTF">2016-05-22T23:01:56Z</dcterms:modified>
</cp:coreProperties>
</file>